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82" r:id="rId2"/>
    <p:sldId id="285" r:id="rId3"/>
    <p:sldId id="271" r:id="rId4"/>
    <p:sldId id="278" r:id="rId5"/>
    <p:sldId id="279" r:id="rId6"/>
    <p:sldId id="280" r:id="rId7"/>
    <p:sldId id="283" r:id="rId8"/>
    <p:sldId id="28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A824"/>
    <a:srgbClr val="017A87"/>
    <a:srgbClr val="0C7B93"/>
    <a:srgbClr val="27496D"/>
    <a:srgbClr val="00A8CC"/>
    <a:srgbClr val="FF2E63"/>
    <a:srgbClr val="FFC93C"/>
    <a:srgbClr val="142850"/>
    <a:srgbClr val="AFF2F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375" autoAdjust="0"/>
  </p:normalViewPr>
  <p:slideViewPr>
    <p:cSldViewPr snapToGrid="0">
      <p:cViewPr>
        <p:scale>
          <a:sx n="40" d="100"/>
          <a:sy n="40" d="100"/>
        </p:scale>
        <p:origin x="-1656" y="-4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280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042721D8-B49B-162A-E1CD-7593B65A6A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C1A6FBF-30F4-E92A-60BA-B8367B932F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E4F18-370B-43B2-9502-2CB59E75B41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2A78E77-0D03-3118-E368-4F0987E7C1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8BCE2B5-A44F-8B4A-9DE4-86DB162AA0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A8176-80EF-4E5D-97CD-87AE81085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12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9A6AB-D033-492D-A846-97BC4B5AA129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35B57-E14C-4794-9E59-C301551F7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 err="1" smtClean="0"/>
              <a:t>pensil</a:t>
            </a:r>
            <a:r>
              <a:rPr lang="en-US" dirty="0" smtClean="0"/>
              <a:t> </a:t>
            </a:r>
            <a:r>
              <a:rPr lang="en-US" dirty="0" err="1" smtClean="0"/>
              <a:t>berbagai</a:t>
            </a:r>
            <a:r>
              <a:rPr lang="en-US" dirty="0" smtClean="0"/>
              <a:t> </a:t>
            </a:r>
            <a:r>
              <a:rPr lang="en-US" dirty="0" err="1" smtClean="0"/>
              <a:t>macam</a:t>
            </a:r>
            <a:r>
              <a:rPr lang="en-US" dirty="0" smtClean="0"/>
              <a:t> </a:t>
            </a:r>
            <a:r>
              <a:rPr lang="en-US" dirty="0" err="1" smtClean="0"/>
              <a:t>tipe</a:t>
            </a:r>
            <a:endParaRPr dirty="0"/>
          </a:p>
        </p:txBody>
      </p:sp>
      <p:sp>
        <p:nvSpPr>
          <p:cNvPr id="652" name="Google Shape;652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ID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ID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ID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ID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2" name="Google Shape;652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ID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8AA707-60B4-0532-7192-8747C8502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6CDEF30-103B-C023-046F-511DD7088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D17CCF6-65A5-3000-6174-FF28BC7BD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4A19-4DBB-424F-9B2C-FE40814C3C29}" type="datetime1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788FE83-138A-D25A-07DA-5A7FBFC6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B3F26DB-84D5-3AE0-8690-510470C7C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05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2749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rgbClr val="EAEAEA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814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145E29-AD24-C8CE-C7FB-5E97C7BC4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1736B1-E9AC-AA0F-76E8-3FB908520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0496C23-2997-7469-FB42-9D4044AF8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76644B2-C55F-1D8F-2E2F-69C18B33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96B5B-1981-4E70-A928-78C1971B2C35}" type="datetime1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E26B338-F3C4-7FFE-7A6E-D79083069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109835F-25CA-311C-753E-21CE5535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79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223E86-D042-567C-8ACE-E66D9F81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9554ACC-49A0-8784-E790-F6CF45731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62CAE74-21CF-A7DC-932A-4E3308DAD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BB241E5-F0C5-ECBA-DD3A-70925CB9E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DF18-4D06-4459-9D26-11E559889E5F}" type="datetime1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6718EC3-5571-E58C-AFE8-89CABF39D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7B3BCBF-7AD1-FD69-5FF4-9F6EFF46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80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96825D-95AE-1356-2191-A452D6A9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A6A6D26-5367-3650-91C3-C2F8BADDC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6D670F1-4240-530B-9872-9383628E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6E439-1017-4A83-9A4D-1CC182D00056}" type="datetime1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7B77D57-2B74-A60D-DF08-9ECE36F4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B580538-9680-F6F8-F2C0-6C531A880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07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818AE40-566E-BAB8-5145-DFB648D0B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D571EAF-94D8-DFCC-E867-2AE7D30A8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F27828D-2E27-1DE0-FD9C-9C4E35423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809CD-6CD8-479C-8B78-76BA35A76C1F}" type="datetime1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885C0E9-7BE6-4969-4077-985718212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4803E99-54AD-50BE-786B-A76FD33D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21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-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 userDrawn="1"/>
        </p:nvSpPr>
        <p:spPr>
          <a:xfrm rot="10800000">
            <a:off x="5340428" y="2"/>
            <a:ext cx="6851573" cy="6851573"/>
          </a:xfrm>
          <a:prstGeom prst="rtTriangle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9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60702" y="3"/>
            <a:ext cx="9131298" cy="6851573"/>
          </a:xfrm>
          <a:custGeom>
            <a:avLst/>
            <a:gdLst>
              <a:gd name="connsiteX0" fmla="*/ 6879039 w 9131298"/>
              <a:gd name="connsiteY0" fmla="*/ 0 h 6860721"/>
              <a:gd name="connsiteX1" fmla="*/ 9131298 w 9131298"/>
              <a:gd name="connsiteY1" fmla="*/ 0 h 6860721"/>
              <a:gd name="connsiteX2" fmla="*/ 9131298 w 9131298"/>
              <a:gd name="connsiteY2" fmla="*/ 5490791 h 6860721"/>
              <a:gd name="connsiteX3" fmla="*/ 7757710 w 9131298"/>
              <a:gd name="connsiteY3" fmla="*/ 6860721 h 6860721"/>
              <a:gd name="connsiteX4" fmla="*/ 0 w 9131298"/>
              <a:gd name="connsiteY4" fmla="*/ 6860721 h 6860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1298" h="6860721">
                <a:moveTo>
                  <a:pt x="6879039" y="0"/>
                </a:moveTo>
                <a:lnTo>
                  <a:pt x="9131298" y="0"/>
                </a:lnTo>
                <a:lnTo>
                  <a:pt x="9131298" y="5490791"/>
                </a:lnTo>
                <a:lnTo>
                  <a:pt x="7757710" y="6860721"/>
                </a:lnTo>
                <a:lnTo>
                  <a:pt x="0" y="6860721"/>
                </a:lnTo>
                <a:close/>
              </a:path>
            </a:pathLst>
          </a:custGeom>
          <a:pattFill prst="pct5">
            <a:fgClr>
              <a:srgbClr val="1C655E"/>
            </a:fgClr>
            <a:bgClr>
              <a:schemeClr val="bg1"/>
            </a:bgClr>
          </a:patt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>
              <a:buFont typeface="Arial" panose="020B0604020202020204" pitchFamily="34" charset="0"/>
              <a:buChar char="•"/>
              <a:defRPr lang="en-US" sz="1999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91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6E3870-BDA4-E1C3-4920-C6D44211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0DBDC37-1B5F-8A69-8B0C-269C57EAF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EADDE35-8D05-F3B8-CD6D-78CBED0C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EF9F-3A3E-479E-8D7F-5A8B7A3183A1}" type="datetime1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3928E92-283C-75D0-3CC3-54E52FF0B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F74070C-F75C-8C61-1669-06246C29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5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4F5409-378D-7B21-88E1-6B864D08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38EF13B-14A7-FEDB-0BEC-48937EEB9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E8E7806-345B-1A67-CD1F-8D08BE03C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487B-BB62-4C9A-9265-BEE1DA54FEB3}" type="datetime1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5339E8D-3804-582E-C9C6-9D979DF3F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C5B2A5A-3FE6-6641-7B29-2CE3E92F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8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ABAACA-457B-7495-925F-B81AF9DA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0784C14-1D32-4897-F047-8C5881149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861F2B0-95BC-005E-4B75-D3C256258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C720271-C75E-5595-278A-AD4FD31EE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87-F471-472E-B603-B3E43433D3FE}" type="datetime1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4D32175-1DDB-5D36-2E70-F4B5996CA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CBCD7E1-A8FA-9847-3887-15E906EC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57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019EA6-C983-4818-7C1C-20B05B543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5669475-22BD-75D7-2CB3-C2804E438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67BEFF4-1ADC-3E4C-F86E-C5A06D67E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77B4343-2DDA-787B-469E-59B7002BA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E9F30F1-08FE-0B25-CD6B-A3A7B46895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E44427E-CCCC-A758-24C5-CBA51AA85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1D1D-CA5C-45D1-B9CA-CE2A1CD407DB}" type="datetime1">
              <a:rPr lang="en-US" smtClean="0"/>
              <a:t>9/8/2022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8FAD2C7-9793-F6A1-B2D8-CF5113123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A902A3F-5B30-5BC7-A48F-FB20CA22A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6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48D60D-4DF1-712A-1DD2-1CBAD8350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3AC123B-CB40-FD1D-1C26-B65F18CF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5EB5-C324-4186-85CC-44DCFAFCCE81}" type="datetime1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597B227-7178-A3C1-0465-D2AFB8E17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68FA0B6-35E9-F6B8-AE3C-F8E4828A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99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0A8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920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04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1428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rgbClr val="EAEAEA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91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4FAA1D7-14A8-8891-357B-77C31715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E5C1F0-6755-FB4C-8314-101974FBE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D7D1EE6-4E36-160A-7A19-F6635F713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8053F-E2F3-4AB5-A995-880B18620D91}" type="datetime1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8F4C1B3-E15D-2670-BB15-9E5558EF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F94484-34E7-0C36-FF20-3BA428F91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0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63" r:id="rId10"/>
    <p:sldLayoutId id="2147483656" r:id="rId11"/>
    <p:sldLayoutId id="2147483657" r:id="rId12"/>
    <p:sldLayoutId id="2147483658" r:id="rId13"/>
    <p:sldLayoutId id="2147483659" r:id="rId14"/>
    <p:sldLayoutId id="2147483662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62AEA75-9B11-D16C-42A3-966FBD69E6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7583" y="59164"/>
            <a:ext cx="2682671" cy="9086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29281E2-6BEC-371C-2862-59A960CBD911}"/>
              </a:ext>
            </a:extLst>
          </p:cNvPr>
          <p:cNvSpPr txBox="1"/>
          <p:nvPr/>
        </p:nvSpPr>
        <p:spPr>
          <a:xfrm>
            <a:off x="353785" y="1620797"/>
            <a:ext cx="72378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b="1" spc="300" dirty="0" smtClean="0">
                <a:solidFill>
                  <a:srgbClr val="0C7B93"/>
                </a:solidFill>
                <a:latin typeface="Franklin Gothic Medium Cond" panose="020B0606030402020204" pitchFamily="34" charset="0"/>
              </a:rPr>
              <a:t>TATA CARA</a:t>
            </a:r>
            <a:r>
              <a:rPr lang="en-US" sz="5800" b="1" spc="300" dirty="0">
                <a:solidFill>
                  <a:srgbClr val="0C7B93"/>
                </a:solidFill>
                <a:latin typeface="Franklin Gothic Medium Cond" panose="020B0606030402020204" pitchFamily="34" charset="0"/>
              </a:rPr>
              <a:t> </a:t>
            </a:r>
            <a:r>
              <a:rPr lang="en-US" sz="5800" b="1" spc="300" dirty="0" smtClean="0">
                <a:solidFill>
                  <a:srgbClr val="0C7B93"/>
                </a:solidFill>
                <a:latin typeface="Franklin Gothic Medium Cond" panose="020B0606030402020204" pitchFamily="34" charset="0"/>
              </a:rPr>
              <a:t>PENGISIAN</a:t>
            </a:r>
          </a:p>
          <a:p>
            <a:r>
              <a:rPr lang="en-US" sz="5800" b="1" spc="300" dirty="0" smtClean="0">
                <a:solidFill>
                  <a:srgbClr val="0C7B93"/>
                </a:solidFill>
                <a:latin typeface="Franklin Gothic Medium Cond" panose="020B0606030402020204" pitchFamily="34" charset="0"/>
              </a:rPr>
              <a:t>KUESIONER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069AD35-F6A4-E3E0-9C49-7C2079C84292}"/>
              </a:ext>
            </a:extLst>
          </p:cNvPr>
          <p:cNvSpPr txBox="1"/>
          <p:nvPr/>
        </p:nvSpPr>
        <p:spPr>
          <a:xfrm>
            <a:off x="679441" y="6440651"/>
            <a:ext cx="2513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JAKARTA, </a:t>
            </a:r>
            <a:r>
              <a:rPr lang="en-US" sz="1600" b="1" dirty="0" smtClean="0"/>
              <a:t>SEPTEMBER </a:t>
            </a:r>
            <a:r>
              <a:rPr lang="en-US" sz="1600" b="1" dirty="0"/>
              <a:t>2022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A0C4708-A246-5C37-5A21-D922B836772A}"/>
              </a:ext>
            </a:extLst>
          </p:cNvPr>
          <p:cNvSpPr/>
          <p:nvPr/>
        </p:nvSpPr>
        <p:spPr>
          <a:xfrm>
            <a:off x="0" y="0"/>
            <a:ext cx="367390" cy="6858000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C212FB2-8412-A7BB-78A5-E111A402A931}"/>
              </a:ext>
            </a:extLst>
          </p:cNvPr>
          <p:cNvSpPr txBox="1"/>
          <p:nvPr/>
        </p:nvSpPr>
        <p:spPr>
          <a:xfrm rot="16200000">
            <a:off x="-1656617" y="4452562"/>
            <a:ext cx="3680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Pendataan</a:t>
            </a:r>
            <a:r>
              <a:rPr lang="en-US" sz="1400" dirty="0">
                <a:solidFill>
                  <a:schemeClr val="bg1"/>
                </a:solidFill>
              </a:rPr>
              <a:t> Awal </a:t>
            </a:r>
            <a:r>
              <a:rPr lang="en-US" sz="1400" dirty="0" err="1">
                <a:solidFill>
                  <a:schemeClr val="bg1"/>
                </a:solidFill>
              </a:rPr>
              <a:t>Registrasi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Sosial</a:t>
            </a:r>
            <a:r>
              <a:rPr lang="en-US" sz="1400" dirty="0">
                <a:solidFill>
                  <a:schemeClr val="bg1"/>
                </a:solidFill>
              </a:rPr>
              <a:t> Ekonomi 2022.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D8627E13-4FD2-60AA-F319-E68CAF355227}"/>
              </a:ext>
            </a:extLst>
          </p:cNvPr>
          <p:cNvCxnSpPr/>
          <p:nvPr/>
        </p:nvCxnSpPr>
        <p:spPr>
          <a:xfrm flipV="1">
            <a:off x="183694" y="1506696"/>
            <a:ext cx="0" cy="1182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5B44E699-CC54-2BD8-D0F6-82D73AE03EF5}"/>
              </a:ext>
            </a:extLst>
          </p:cNvPr>
          <p:cNvCxnSpPr>
            <a:cxnSpLocks/>
            <a:stCxn id="14" idx="2"/>
          </p:cNvCxnSpPr>
          <p:nvPr/>
        </p:nvCxnSpPr>
        <p:spPr>
          <a:xfrm flipH="1" flipV="1">
            <a:off x="183694" y="6510217"/>
            <a:ext cx="1" cy="347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7F551BB-770E-98AE-723F-5B1CE473B944}"/>
              </a:ext>
            </a:extLst>
          </p:cNvPr>
          <p:cNvSpPr txBox="1"/>
          <p:nvPr/>
        </p:nvSpPr>
        <p:spPr>
          <a:xfrm rot="16200000">
            <a:off x="-452087" y="535098"/>
            <a:ext cx="1271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Regsosek2022.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F074E64C-D4FE-24AA-0182-60D8D5549F9F}"/>
              </a:ext>
            </a:extLst>
          </p:cNvPr>
          <p:cNvGrpSpPr/>
          <p:nvPr/>
        </p:nvGrpSpPr>
        <p:grpSpPr>
          <a:xfrm>
            <a:off x="816469" y="3913157"/>
            <a:ext cx="1052884" cy="180956"/>
            <a:chOff x="985470" y="3935392"/>
            <a:chExt cx="1575914" cy="27084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04632CF1-19B8-01F2-D6DA-5352E240392F}"/>
                </a:ext>
              </a:extLst>
            </p:cNvPr>
            <p:cNvSpPr/>
            <p:nvPr/>
          </p:nvSpPr>
          <p:spPr>
            <a:xfrm>
              <a:off x="985470" y="3935392"/>
              <a:ext cx="270848" cy="270848"/>
            </a:xfrm>
            <a:prstGeom prst="ellipse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87D1E9C8-0D0F-899D-FD3A-1CE28519F669}"/>
                </a:ext>
              </a:extLst>
            </p:cNvPr>
            <p:cNvSpPr/>
            <p:nvPr/>
          </p:nvSpPr>
          <p:spPr>
            <a:xfrm>
              <a:off x="1420492" y="3935392"/>
              <a:ext cx="270848" cy="270848"/>
            </a:xfrm>
            <a:prstGeom prst="ellipse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4FB3EB0F-062B-B9D3-F40A-D96092121BBE}"/>
                </a:ext>
              </a:extLst>
            </p:cNvPr>
            <p:cNvSpPr/>
            <p:nvPr/>
          </p:nvSpPr>
          <p:spPr>
            <a:xfrm>
              <a:off x="1855514" y="3935392"/>
              <a:ext cx="270848" cy="270848"/>
            </a:xfrm>
            <a:prstGeom prst="ellipse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2A3972CE-467F-67AF-93EC-1FE69EF27A45}"/>
                </a:ext>
              </a:extLst>
            </p:cNvPr>
            <p:cNvSpPr/>
            <p:nvPr/>
          </p:nvSpPr>
          <p:spPr>
            <a:xfrm>
              <a:off x="2290536" y="3935392"/>
              <a:ext cx="270848" cy="270848"/>
            </a:xfrm>
            <a:prstGeom prst="ellipse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1997B25-2284-FF99-ADA6-852C679FA9A6}"/>
              </a:ext>
            </a:extLst>
          </p:cNvPr>
          <p:cNvSpPr txBox="1"/>
          <p:nvPr/>
        </p:nvSpPr>
        <p:spPr>
          <a:xfrm>
            <a:off x="7028039" y="6510217"/>
            <a:ext cx="3990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bg1"/>
                </a:solidFill>
              </a:rPr>
              <a:t>Sumber</a:t>
            </a:r>
            <a:r>
              <a:rPr lang="en-US" sz="1200" i="1" dirty="0">
                <a:solidFill>
                  <a:schemeClr val="bg1"/>
                </a:solidFill>
              </a:rPr>
              <a:t> Gambar: https://unsplash.com/photos/AJQCyfzAxJw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B49F1FC-33DE-151F-E4BD-F7A3B2682BB8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17F9B522-B42C-90F9-A644-28FCBB7AB21E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B471D8F2-D848-4A70-532A-76B9063C48B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11A34F06-14AB-4367-1756-E0543A48FBB7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B12F948C-E20B-2E4D-0795-A4583313FDEE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014F9B3C-D49B-EEF5-A1A1-D153D1A9F10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" r="5528"/>
          <a:stretch>
            <a:fillRect/>
          </a:stretch>
        </p:blipFill>
        <p:spPr/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106" y="211991"/>
            <a:ext cx="1661580" cy="548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451532" y="6400350"/>
            <a:ext cx="457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https://unsplash.com/photos/OQMZwNd3ThU</a:t>
            </a:r>
          </a:p>
        </p:txBody>
      </p:sp>
    </p:spTree>
    <p:extLst>
      <p:ext uri="{BB962C8B-B14F-4D97-AF65-F5344CB8AC3E}">
        <p14:creationId xmlns:p14="http://schemas.microsoft.com/office/powerpoint/2010/main" val="381121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Google Shape;439;p2"/>
          <p:cNvSpPr/>
          <p:nvPr/>
        </p:nvSpPr>
        <p:spPr>
          <a:xfrm flipH="1">
            <a:off x="695324" y="1189822"/>
            <a:ext cx="8789795" cy="5083978"/>
          </a:xfrm>
          <a:prstGeom prst="rect">
            <a:avLst/>
          </a:prstGeom>
          <a:solidFill>
            <a:srgbClr val="F9FAFB">
              <a:alpha val="69803"/>
            </a:srgbClr>
          </a:solidFill>
          <a:ln w="25400" cap="flat" cmpd="sng">
            <a:solidFill>
              <a:srgbClr val="3F403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40;p2"/>
          <p:cNvSpPr/>
          <p:nvPr/>
        </p:nvSpPr>
        <p:spPr>
          <a:xfrm>
            <a:off x="5422135" y="1334278"/>
            <a:ext cx="5542638" cy="4730619"/>
          </a:xfrm>
          <a:prstGeom prst="rect">
            <a:avLst/>
          </a:prstGeom>
          <a:solidFill>
            <a:srgbClr val="F9FAFB"/>
          </a:solidFill>
          <a:ln>
            <a:noFill/>
          </a:ln>
          <a:effectLst>
            <a:outerShdw blurRad="63500" sx="101000" sy="101000" algn="ctr" rotWithShape="0">
              <a:srgbClr val="969F98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442;p2"/>
          <p:cNvSpPr txBox="1"/>
          <p:nvPr/>
        </p:nvSpPr>
        <p:spPr>
          <a:xfrm>
            <a:off x="1084046" y="1605235"/>
            <a:ext cx="239487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5723"/>
              </a:buClr>
              <a:buSzPts val="4000"/>
              <a:buFont typeface="Calibri"/>
              <a:buNone/>
            </a:pPr>
            <a:r>
              <a:rPr lang="en-ID" sz="4000" b="1" i="0" u="none" strike="noStrike" cap="none" dirty="0">
                <a:solidFill>
                  <a:srgbClr val="27496D"/>
                </a:solidFill>
                <a:latin typeface="Calibri"/>
                <a:ea typeface="Calibri"/>
                <a:cs typeface="Calibri"/>
                <a:sym typeface="Calibri"/>
              </a:rPr>
              <a:t>TUJUAN</a:t>
            </a:r>
            <a:endParaRPr sz="4000" b="1" i="0" u="none" strike="noStrike" cap="none" dirty="0">
              <a:solidFill>
                <a:srgbClr val="2749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直接连接符 36">
            <a:extLst>
              <a:ext uri="{FF2B5EF4-FFF2-40B4-BE49-F238E27FC236}">
                <a16:creationId xmlns:a16="http://schemas.microsoft.com/office/drawing/2014/main" xmlns="" id="{C6D9B726-7C8F-4971-8CE4-ED2036F77B9F}"/>
              </a:ext>
            </a:extLst>
          </p:cNvPr>
          <p:cNvCxnSpPr>
            <a:cxnSpLocks/>
          </p:cNvCxnSpPr>
          <p:nvPr/>
        </p:nvCxnSpPr>
        <p:spPr>
          <a:xfrm flipH="1">
            <a:off x="5443863" y="2429232"/>
            <a:ext cx="5580000" cy="0"/>
          </a:xfrm>
          <a:prstGeom prst="line">
            <a:avLst/>
          </a:prstGeom>
          <a:ln>
            <a:solidFill>
              <a:srgbClr val="969F9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36">
            <a:extLst>
              <a:ext uri="{FF2B5EF4-FFF2-40B4-BE49-F238E27FC236}">
                <a16:creationId xmlns:a16="http://schemas.microsoft.com/office/drawing/2014/main" xmlns="" id="{EC914985-3EA5-4F9A-B1E3-B88409725A9C}"/>
              </a:ext>
            </a:extLst>
          </p:cNvPr>
          <p:cNvCxnSpPr>
            <a:cxnSpLocks/>
          </p:cNvCxnSpPr>
          <p:nvPr/>
        </p:nvCxnSpPr>
        <p:spPr>
          <a:xfrm flipH="1">
            <a:off x="5443863" y="3708222"/>
            <a:ext cx="5580000" cy="0"/>
          </a:xfrm>
          <a:prstGeom prst="line">
            <a:avLst/>
          </a:prstGeom>
          <a:ln>
            <a:solidFill>
              <a:srgbClr val="969F9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36">
            <a:extLst>
              <a:ext uri="{FF2B5EF4-FFF2-40B4-BE49-F238E27FC236}">
                <a16:creationId xmlns:a16="http://schemas.microsoft.com/office/drawing/2014/main" xmlns="" id="{FA0B072A-CEBF-4387-86CF-6280DA227875}"/>
              </a:ext>
            </a:extLst>
          </p:cNvPr>
          <p:cNvCxnSpPr>
            <a:cxnSpLocks/>
          </p:cNvCxnSpPr>
          <p:nvPr/>
        </p:nvCxnSpPr>
        <p:spPr>
          <a:xfrm flipH="1">
            <a:off x="5443863" y="5207416"/>
            <a:ext cx="5580000" cy="0"/>
          </a:xfrm>
          <a:prstGeom prst="line">
            <a:avLst/>
          </a:prstGeom>
          <a:ln>
            <a:solidFill>
              <a:srgbClr val="969F98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9E94874-E896-440E-B72D-15936FF240CD}"/>
              </a:ext>
            </a:extLst>
          </p:cNvPr>
          <p:cNvSpPr txBox="1"/>
          <p:nvPr/>
        </p:nvSpPr>
        <p:spPr>
          <a:xfrm>
            <a:off x="5443863" y="2588596"/>
            <a:ext cx="5816323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85000"/>
              <a:buFont typeface="Wingdings 3" panose="05040102010807070707" pitchFamily="18" charset="2"/>
              <a:buChar char="u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Cara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penulisan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huruf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dan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angka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pada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kuesioner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REGSOSEK22-K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3F3C813-3887-49DB-ABD8-B705A8B3CC7C}"/>
              </a:ext>
            </a:extLst>
          </p:cNvPr>
          <p:cNvSpPr txBox="1"/>
          <p:nvPr/>
        </p:nvSpPr>
        <p:spPr>
          <a:xfrm>
            <a:off x="5497984" y="3989692"/>
            <a:ext cx="5816323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85000"/>
              <a:buFont typeface="Wingdings 3" panose="05040102010807070707" pitchFamily="18" charset="2"/>
              <a:buChar char="u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Tata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cara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pengisian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Kuesioner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REGSOSEK22-K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文本框 21">
            <a:extLst>
              <a:ext uri="{FF2B5EF4-FFF2-40B4-BE49-F238E27FC236}">
                <a16:creationId xmlns:a16="http://schemas.microsoft.com/office/drawing/2014/main" xmlns="" id="{04B7C707-977D-416D-8758-7E41202404F7}"/>
              </a:ext>
            </a:extLst>
          </p:cNvPr>
          <p:cNvSpPr txBox="1"/>
          <p:nvPr/>
        </p:nvSpPr>
        <p:spPr>
          <a:xfrm>
            <a:off x="735910" y="2583519"/>
            <a:ext cx="3993745" cy="216059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等线" panose="02010600030101010101" pitchFamily="2" charset="-122"/>
              </a:rPr>
              <a:t>Agar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等线" panose="02010600030101010101" pitchFamily="2" charset="-122"/>
              </a:rPr>
              <a:t>peserta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等线" panose="02010600030101010101" pitchFamily="2" charset="-122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等线" panose="02010600030101010101" pitchFamily="2" charset="-122"/>
              </a:rPr>
              <a:t>mengerti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等线" panose="02010600030101010101" pitchFamily="2" charset="-122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等线" panose="02010600030101010101" pitchFamily="2" charset="-122"/>
              </a:rPr>
              <a:t>cara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等线" panose="02010600030101010101" pitchFamily="2" charset="-122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等线" panose="02010600030101010101" pitchFamily="2" charset="-122"/>
              </a:rPr>
              <a:t>pengisian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等线" panose="02010600030101010101" pitchFamily="2" charset="-122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等线" panose="02010600030101010101" pitchFamily="2" charset="-122"/>
              </a:rPr>
              <a:t>kuesioner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等线" panose="02010600030101010101" pitchFamily="2" charset="-122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等线" panose="02010600030101010101" pitchFamily="2" charset="-122"/>
              </a:rPr>
              <a:t>REGSOSEK22-K,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等线" panose="02010600030101010101" pitchFamily="2" charset="-122"/>
              </a:rPr>
              <a:t>maka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等线" panose="02010600030101010101" pitchFamily="2" charset="-122"/>
              </a:rPr>
              <a:t>akan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等线" panose="02010600030101010101" pitchFamily="2" charset="-122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等线" panose="02010600030101010101" pitchFamily="2" charset="-122"/>
              </a:rPr>
              <a:t>diajarkan</a:t>
            </a:r>
            <a:r>
              <a:rPr lang="en-US" altLang="zh-CN" sz="2800" b="1" dirty="0">
                <a:solidFill>
                  <a:prstClr val="black"/>
                </a:solidFill>
                <a:ea typeface="等线" panose="02010600030101010101" pitchFamily="2" charset="-122"/>
              </a:rPr>
              <a:t>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等线" panose="02010600030101010101" pitchFamily="2" charset="-122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1098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A87"/>
        </a:soli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2"/>
          <p:cNvSpPr txBox="1">
            <a:spLocks noGrp="1"/>
          </p:cNvSpPr>
          <p:nvPr>
            <p:ph type="sldNum" idx="12"/>
          </p:nvPr>
        </p:nvSpPr>
        <p:spPr>
          <a:xfrm>
            <a:off x="9474200" y="64848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D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5" name="Google Shape;655;p12"/>
          <p:cNvGrpSpPr/>
          <p:nvPr/>
        </p:nvGrpSpPr>
        <p:grpSpPr>
          <a:xfrm>
            <a:off x="88777" y="1343467"/>
            <a:ext cx="972000" cy="972000"/>
            <a:chOff x="3786960" y="4440204"/>
            <a:chExt cx="1260000" cy="1260000"/>
          </a:xfrm>
          <a:solidFill>
            <a:schemeClr val="bg1"/>
          </a:solidFill>
        </p:grpSpPr>
        <p:sp>
          <p:nvSpPr>
            <p:cNvPr id="656" name="Google Shape;656;p12"/>
            <p:cNvSpPr/>
            <p:nvPr/>
          </p:nvSpPr>
          <p:spPr>
            <a:xfrm>
              <a:off x="3786960" y="4440204"/>
              <a:ext cx="1260000" cy="1260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7" name="Google Shape;657;p12" descr="Clipboard Partially Checked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57083" y="4599687"/>
              <a:ext cx="914400" cy="91440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658" name="Google Shape;658;p12"/>
          <p:cNvGrpSpPr/>
          <p:nvPr/>
        </p:nvGrpSpPr>
        <p:grpSpPr>
          <a:xfrm>
            <a:off x="1192864" y="951015"/>
            <a:ext cx="6707012" cy="2033485"/>
            <a:chOff x="817241" y="10857989"/>
            <a:chExt cx="1750413" cy="11818060"/>
          </a:xfrm>
        </p:grpSpPr>
        <p:sp>
          <p:nvSpPr>
            <p:cNvPr id="659" name="Google Shape;659;p12"/>
            <p:cNvSpPr/>
            <p:nvPr/>
          </p:nvSpPr>
          <p:spPr>
            <a:xfrm>
              <a:off x="819986" y="11166744"/>
              <a:ext cx="1747668" cy="11509305"/>
            </a:xfrm>
            <a:prstGeom prst="roundRect">
              <a:avLst>
                <a:gd name="adj" fmla="val 10764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2"/>
            <p:cNvSpPr txBox="1"/>
            <p:nvPr/>
          </p:nvSpPr>
          <p:spPr>
            <a:xfrm>
              <a:off x="817241" y="10857989"/>
              <a:ext cx="1747668" cy="5902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42925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  <a:buFont typeface="+mj-lt"/>
                <a:buAutoNum type="arabicPeriod"/>
              </a:pPr>
              <a:r>
                <a:rPr lang="en-US" sz="2000" dirty="0" err="1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Tuliskan</a:t>
              </a:r>
              <a:r>
                <a:rPr lang="en-US" sz="2000" dirty="0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angka</a:t>
              </a:r>
              <a:r>
                <a:rPr lang="en-US" sz="2000" dirty="0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dan</a:t>
              </a:r>
              <a:r>
                <a:rPr lang="en-US" sz="2000" dirty="0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huruf</a:t>
              </a:r>
              <a:r>
                <a:rPr lang="en-US" sz="2000" dirty="0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dengan</a:t>
              </a:r>
              <a:r>
                <a:rPr lang="en-US" sz="2000" dirty="0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sejelas-jelasnya</a:t>
              </a:r>
              <a:r>
                <a:rPr lang="en-US" sz="2000" dirty="0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dengan</a:t>
              </a:r>
              <a:r>
                <a:rPr lang="en-US" sz="2000" dirty="0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menggunakan</a:t>
              </a:r>
              <a:r>
                <a:rPr lang="en-US" sz="2000" dirty="0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huruf</a:t>
              </a:r>
              <a:r>
                <a:rPr lang="en-US" sz="2000" dirty="0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en-US" sz="2000" b="1" dirty="0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KAPITAL</a:t>
              </a:r>
              <a:r>
                <a:rPr lang="en-US" sz="2000" dirty="0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.</a:t>
              </a:r>
            </a:p>
            <a:p>
              <a:pPr marL="85725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</a:pPr>
              <a:r>
                <a:rPr lang="en-US" sz="2000" b="1" dirty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en-US" sz="2000" b="1" dirty="0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       </a:t>
              </a:r>
              <a:r>
                <a:rPr lang="en-US" sz="2000" b="1" dirty="0" err="1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Contoh</a:t>
              </a:r>
              <a:r>
                <a:rPr lang="en-US" sz="2000" b="1" dirty="0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: </a:t>
              </a:r>
              <a:endParaRPr b="1" dirty="0"/>
            </a:p>
          </p:txBody>
        </p:sp>
      </p:grpSp>
      <p:grpSp>
        <p:nvGrpSpPr>
          <p:cNvPr id="661" name="Google Shape;661;p12"/>
          <p:cNvGrpSpPr/>
          <p:nvPr/>
        </p:nvGrpSpPr>
        <p:grpSpPr>
          <a:xfrm>
            <a:off x="1192864" y="3403777"/>
            <a:ext cx="6848722" cy="1505284"/>
            <a:chOff x="819986" y="15389776"/>
            <a:chExt cx="1760409" cy="14983350"/>
          </a:xfrm>
        </p:grpSpPr>
        <p:sp>
          <p:nvSpPr>
            <p:cNvPr id="662" name="Google Shape;662;p12"/>
            <p:cNvSpPr/>
            <p:nvPr/>
          </p:nvSpPr>
          <p:spPr>
            <a:xfrm>
              <a:off x="819986" y="15389776"/>
              <a:ext cx="1747670" cy="14983350"/>
            </a:xfrm>
            <a:prstGeom prst="roundRect">
              <a:avLst>
                <a:gd name="adj" fmla="val 10764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2"/>
            <p:cNvSpPr txBox="1"/>
            <p:nvPr/>
          </p:nvSpPr>
          <p:spPr>
            <a:xfrm>
              <a:off x="824551" y="16054948"/>
              <a:ext cx="1755844" cy="143181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42925" marR="0" lvl="0" indent="-457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  <a:buFont typeface="+mj-lt"/>
                <a:buAutoNum type="arabicPeriod" startAt="2"/>
              </a:pPr>
              <a:r>
                <a:rPr lang="en-US" sz="2000" b="0" u="none" strike="noStrike" cap="none" dirty="0" err="1" smtClean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Tulislah</a:t>
              </a:r>
              <a:r>
                <a:rPr lang="en-US" sz="2000" b="0" u="none" strike="noStrike" cap="none" dirty="0" smtClean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0" u="none" strike="noStrike" cap="none" dirty="0" err="1" smtClean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angka</a:t>
              </a:r>
              <a:r>
                <a:rPr lang="en-US" sz="2000" b="0" u="none" strike="noStrike" cap="none" dirty="0" smtClean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/</a:t>
              </a:r>
              <a:r>
                <a:rPr lang="en-US" sz="2000" b="0" u="none" strike="noStrike" cap="none" dirty="0" err="1" smtClean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huruf</a:t>
              </a:r>
              <a:r>
                <a:rPr lang="en-US" sz="2000" b="0" u="none" strike="noStrike" cap="none" dirty="0" smtClean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 di </a:t>
              </a:r>
              <a:r>
                <a:rPr lang="en-US" sz="2000" b="0" u="none" strike="noStrike" cap="none" dirty="0" err="1" smtClean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dalam</a:t>
              </a:r>
              <a:r>
                <a:rPr lang="en-US" sz="2000" b="0" u="none" strike="noStrike" cap="none" dirty="0" smtClean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000" b="0" u="none" strike="noStrike" cap="none" dirty="0" err="1" smtClean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kotak</a:t>
              </a:r>
              <a:r>
                <a:rPr lang="en-US" sz="2000" b="0" u="none" strike="noStrike" cap="none" dirty="0" smtClean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</a:p>
            <a:p>
              <a:pPr marL="85725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  <a:buFont typeface="Calibri"/>
                <a:buNone/>
              </a:pPr>
              <a:r>
                <a:rPr lang="en-US" sz="2000" dirty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en-US" sz="2000" dirty="0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        </a:t>
              </a:r>
              <a:r>
                <a:rPr lang="en-US" sz="2000" b="1" dirty="0" err="1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Contoh</a:t>
              </a:r>
              <a:r>
                <a:rPr lang="en-US" sz="2000" b="1" dirty="0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 :</a:t>
              </a:r>
            </a:p>
            <a:p>
              <a:pPr marL="85725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  <a:buFont typeface="Calibri"/>
                <a:buNone/>
              </a:pPr>
              <a:endParaRPr lang="en-US" dirty="0" smtClean="0">
                <a:sym typeface="Calibri"/>
              </a:endParaRPr>
            </a:p>
            <a:p>
              <a:pPr marL="85725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  <a:buFont typeface="Calibri"/>
                <a:buNone/>
              </a:pPr>
              <a:endParaRPr lang="en-US" dirty="0">
                <a:sym typeface="Calibri"/>
              </a:endParaRPr>
            </a:p>
            <a:p>
              <a:pPr marL="85725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  <a:buFont typeface="Calibri"/>
                <a:buNone/>
              </a:pPr>
              <a:r>
                <a:rPr lang="en-US" sz="2000" b="0" u="none" strike="noStrike" cap="none" dirty="0" smtClean="0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       </a:t>
              </a:r>
            </a:p>
          </p:txBody>
        </p:sp>
      </p:grpSp>
      <p:grpSp>
        <p:nvGrpSpPr>
          <p:cNvPr id="664" name="Google Shape;664;p12"/>
          <p:cNvGrpSpPr/>
          <p:nvPr/>
        </p:nvGrpSpPr>
        <p:grpSpPr>
          <a:xfrm>
            <a:off x="81685" y="3419092"/>
            <a:ext cx="972000" cy="972000"/>
            <a:chOff x="3786960" y="4440204"/>
            <a:chExt cx="1260000" cy="1260000"/>
          </a:xfrm>
          <a:solidFill>
            <a:schemeClr val="bg1"/>
          </a:solidFill>
        </p:grpSpPr>
        <p:sp>
          <p:nvSpPr>
            <p:cNvPr id="665" name="Google Shape;665;p12"/>
            <p:cNvSpPr/>
            <p:nvPr/>
          </p:nvSpPr>
          <p:spPr>
            <a:xfrm>
              <a:off x="3786960" y="4440204"/>
              <a:ext cx="1260000" cy="1260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66" name="Google Shape;666;p12" descr="Clipboard Partially Checked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57083" y="4599687"/>
              <a:ext cx="914400" cy="91440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673" name="Google Shape;673;p12"/>
          <p:cNvSpPr/>
          <p:nvPr/>
        </p:nvSpPr>
        <p:spPr>
          <a:xfrm>
            <a:off x="0" y="0"/>
            <a:ext cx="12192000" cy="8708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dist="38100" dir="5400000" algn="t" rotWithShape="0">
              <a:srgbClr val="969F98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8E70A56-8E05-C591-0AE6-ACDB4B852233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7">
            <a:extLst>
              <a:ext uri="{FF2B5EF4-FFF2-40B4-BE49-F238E27FC236}">
                <a16:creationId xmlns:a16="http://schemas.microsoft.com/office/drawing/2014/main" xmlns="" id="{B6088106-A1A2-1DCB-594D-9FA8917F4BE1}"/>
              </a:ext>
            </a:extLst>
          </p:cNvPr>
          <p:cNvSpPr/>
          <p:nvPr/>
        </p:nvSpPr>
        <p:spPr>
          <a:xfrm>
            <a:off x="-11576" y="-49066"/>
            <a:ext cx="6361575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F39C01B-1B0C-C732-9C1A-A4A772C2B3D2}"/>
              </a:ext>
            </a:extLst>
          </p:cNvPr>
          <p:cNvSpPr txBox="1"/>
          <p:nvPr/>
        </p:nvSpPr>
        <p:spPr>
          <a:xfrm>
            <a:off x="8542117" y="141663"/>
            <a:ext cx="322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lihat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buku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pedoman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halaman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smtClean="0">
                <a:solidFill>
                  <a:schemeClr val="bg1"/>
                </a:solidFill>
              </a:rPr>
              <a:t>47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6" name="Google Shape;454;p3"/>
          <p:cNvSpPr txBox="1"/>
          <p:nvPr/>
        </p:nvSpPr>
        <p:spPr>
          <a:xfrm flipH="1">
            <a:off x="0" y="87030"/>
            <a:ext cx="604384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ID" sz="3200" b="1" dirty="0" smtClean="0">
                <a:solidFill>
                  <a:schemeClr val="bg1"/>
                </a:solidFill>
                <a:latin typeface="Century Gothic"/>
                <a:sym typeface="Century Gothic"/>
              </a:rPr>
              <a:t>TERTIB PENGISIAN KUESIONER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7" name="image1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743723" y="1631665"/>
            <a:ext cx="3321685" cy="802005"/>
          </a:xfrm>
          <a:prstGeom prst="rect">
            <a:avLst/>
          </a:prstGeom>
          <a:ln/>
        </p:spPr>
      </p:pic>
      <p:pic>
        <p:nvPicPr>
          <p:cNvPr id="28" name="image112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764679" y="2484997"/>
            <a:ext cx="3301365" cy="429260"/>
          </a:xfrm>
          <a:prstGeom prst="rect">
            <a:avLst/>
          </a:prstGeom>
          <a:ln/>
        </p:spPr>
      </p:pic>
      <p:pic>
        <p:nvPicPr>
          <p:cNvPr id="30" name="image47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718706" y="4225635"/>
            <a:ext cx="3537498" cy="339725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grpSp>
        <p:nvGrpSpPr>
          <p:cNvPr id="32" name="Google Shape;658;p12"/>
          <p:cNvGrpSpPr/>
          <p:nvPr/>
        </p:nvGrpSpPr>
        <p:grpSpPr>
          <a:xfrm>
            <a:off x="8542117" y="1893023"/>
            <a:ext cx="3485548" cy="4133601"/>
            <a:chOff x="-641417" y="10952005"/>
            <a:chExt cx="1747668" cy="25457173"/>
          </a:xfrm>
        </p:grpSpPr>
        <p:sp>
          <p:nvSpPr>
            <p:cNvPr id="33" name="Google Shape;659;p12"/>
            <p:cNvSpPr/>
            <p:nvPr/>
          </p:nvSpPr>
          <p:spPr>
            <a:xfrm>
              <a:off x="-641417" y="10952005"/>
              <a:ext cx="1747668" cy="25457173"/>
            </a:xfrm>
            <a:prstGeom prst="roundRect">
              <a:avLst>
                <a:gd name="adj" fmla="val 10764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660;p12"/>
            <p:cNvSpPr txBox="1"/>
            <p:nvPr/>
          </p:nvSpPr>
          <p:spPr>
            <a:xfrm>
              <a:off x="-559019" y="11944373"/>
              <a:ext cx="1482884" cy="19816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85725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</a:pPr>
              <a:r>
                <a:rPr lang="en-US" sz="2000" dirty="0" err="1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Alat</a:t>
              </a:r>
              <a:r>
                <a:rPr lang="en-US" sz="2000" dirty="0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tulis</a:t>
              </a:r>
              <a:r>
                <a:rPr lang="en-US" sz="2000" dirty="0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 yang </a:t>
              </a:r>
              <a:r>
                <a:rPr lang="en-US" sz="2000" dirty="0" err="1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digunakan</a:t>
              </a:r>
              <a:r>
                <a:rPr lang="en-US" sz="2000" dirty="0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untuk</a:t>
              </a:r>
              <a:r>
                <a:rPr lang="en-US" sz="2000" dirty="0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pengisian</a:t>
              </a:r>
              <a:r>
                <a:rPr lang="en-US" sz="2000" dirty="0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kuesioner</a:t>
              </a:r>
              <a:r>
                <a:rPr lang="en-US" sz="2000" dirty="0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adalah</a:t>
              </a:r>
              <a:r>
                <a:rPr lang="en-US" sz="2000" dirty="0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 </a:t>
              </a:r>
            </a:p>
            <a:p>
              <a:pPr marL="85725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</a:pPr>
              <a:r>
                <a:rPr lang="en-US" sz="2000" b="1" dirty="0" err="1" smtClean="0">
                  <a:solidFill>
                    <a:srgbClr val="3F3F3F"/>
                  </a:solidFill>
                  <a:latin typeface="Calibri"/>
                  <a:cs typeface="Calibri"/>
                  <a:sym typeface="Calibri"/>
                </a:rPr>
                <a:t>pensil</a:t>
              </a:r>
              <a:endParaRPr lang="en-US" sz="2000" b="1" dirty="0" smtClean="0">
                <a:solidFill>
                  <a:srgbClr val="3F3F3F"/>
                </a:solidFill>
                <a:latin typeface="Calibri"/>
                <a:cs typeface="Calibri"/>
                <a:sym typeface="Calibri"/>
              </a:endParaRPr>
            </a:p>
            <a:p>
              <a:pPr marL="85725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</a:pPr>
              <a:endParaRPr lang="en-US" sz="2000" b="1" dirty="0">
                <a:solidFill>
                  <a:srgbClr val="3F3F3F"/>
                </a:solidFill>
                <a:latin typeface="Calibri"/>
                <a:cs typeface="Calibri"/>
                <a:sym typeface="Calibri"/>
              </a:endParaRPr>
            </a:p>
            <a:p>
              <a:pPr marL="85725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</a:pPr>
              <a:endParaRPr lang="en-US" sz="2000" b="1" dirty="0" smtClean="0">
                <a:solidFill>
                  <a:srgbClr val="3F3F3F"/>
                </a:solidFill>
                <a:latin typeface="Calibri"/>
                <a:cs typeface="Calibri"/>
                <a:sym typeface="Calibri"/>
              </a:endParaRPr>
            </a:p>
            <a:p>
              <a:pPr marL="85725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</a:pPr>
              <a:endParaRPr lang="en-US" sz="2000" b="1" dirty="0">
                <a:solidFill>
                  <a:srgbClr val="3F3F3F"/>
                </a:solidFill>
                <a:latin typeface="Calibri"/>
                <a:cs typeface="Calibri"/>
                <a:sym typeface="Calibri"/>
              </a:endParaRPr>
            </a:p>
            <a:p>
              <a:pPr marL="85725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</a:pPr>
              <a:endParaRPr b="1" dirty="0"/>
            </a:p>
          </p:txBody>
        </p:sp>
      </p:grpSp>
      <p:grpSp>
        <p:nvGrpSpPr>
          <p:cNvPr id="36" name="Google Shape;661;p12"/>
          <p:cNvGrpSpPr/>
          <p:nvPr/>
        </p:nvGrpSpPr>
        <p:grpSpPr>
          <a:xfrm>
            <a:off x="1203382" y="5272836"/>
            <a:ext cx="6825641" cy="1712521"/>
            <a:chOff x="819986" y="16066460"/>
            <a:chExt cx="1771551" cy="22298988"/>
          </a:xfrm>
        </p:grpSpPr>
        <p:sp>
          <p:nvSpPr>
            <p:cNvPr id="37" name="Google Shape;662;p12"/>
            <p:cNvSpPr/>
            <p:nvPr/>
          </p:nvSpPr>
          <p:spPr>
            <a:xfrm>
              <a:off x="819986" y="16066460"/>
              <a:ext cx="1747670" cy="19630395"/>
            </a:xfrm>
            <a:prstGeom prst="roundRect">
              <a:avLst>
                <a:gd name="adj" fmla="val 10764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663;p12"/>
            <p:cNvSpPr txBox="1"/>
            <p:nvPr/>
          </p:nvSpPr>
          <p:spPr>
            <a:xfrm>
              <a:off x="835693" y="17125677"/>
              <a:ext cx="1755844" cy="212397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42925" lvl="0" indent="-457200">
                <a:buClr>
                  <a:srgbClr val="3F3F3F"/>
                </a:buClr>
                <a:buSzPts val="2000"/>
                <a:buFont typeface="+mj-lt"/>
                <a:buAutoNum type="arabicPeriod" startAt="3"/>
              </a:pPr>
              <a:r>
                <a:rPr lang="en-US" sz="2000" dirty="0" err="1" smtClean="0">
                  <a:solidFill>
                    <a:srgbClr val="3F3F3F"/>
                  </a:solidFill>
                  <a:cs typeface="Calibri"/>
                  <a:sym typeface="Calibri"/>
                </a:rPr>
                <a:t>Tuliskan</a:t>
              </a:r>
              <a:r>
                <a:rPr lang="en-US" sz="2000" dirty="0" smtClean="0">
                  <a:solidFill>
                    <a:srgbClr val="3F3F3F"/>
                  </a:solidFill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rgbClr val="3F3F3F"/>
                  </a:solidFill>
                  <a:cs typeface="Calibri"/>
                  <a:sym typeface="Calibri"/>
                </a:rPr>
                <a:t>angka</a:t>
              </a:r>
              <a:r>
                <a:rPr lang="en-US" sz="2000" dirty="0">
                  <a:solidFill>
                    <a:srgbClr val="3F3F3F"/>
                  </a:solidFill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rgbClr val="3F3F3F"/>
                  </a:solidFill>
                  <a:cs typeface="Calibri"/>
                  <a:sym typeface="Calibri"/>
                </a:rPr>
                <a:t>dan</a:t>
              </a:r>
              <a:r>
                <a:rPr lang="en-US" sz="2000" dirty="0">
                  <a:solidFill>
                    <a:srgbClr val="3F3F3F"/>
                  </a:solidFill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rgbClr val="3F3F3F"/>
                  </a:solidFill>
                  <a:cs typeface="Calibri"/>
                  <a:sym typeface="Calibri"/>
                </a:rPr>
                <a:t>huruf</a:t>
              </a:r>
              <a:r>
                <a:rPr lang="en-US" sz="2000" dirty="0">
                  <a:solidFill>
                    <a:srgbClr val="3F3F3F"/>
                  </a:solidFill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rgbClr val="3F3F3F"/>
                  </a:solidFill>
                  <a:cs typeface="Calibri"/>
                  <a:sym typeface="Calibri"/>
                </a:rPr>
                <a:t>dalam</a:t>
              </a:r>
              <a:r>
                <a:rPr lang="en-US" sz="2000" dirty="0">
                  <a:solidFill>
                    <a:srgbClr val="3F3F3F"/>
                  </a:solidFill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rgbClr val="3F3F3F"/>
                  </a:solidFill>
                  <a:cs typeface="Calibri"/>
                  <a:sym typeface="Calibri"/>
                </a:rPr>
                <a:t>ukuran</a:t>
              </a:r>
              <a:r>
                <a:rPr lang="en-US" sz="2000" dirty="0">
                  <a:solidFill>
                    <a:srgbClr val="3F3F3F"/>
                  </a:solidFill>
                  <a:cs typeface="Calibri"/>
                  <a:sym typeface="Calibri"/>
                </a:rPr>
                <a:t> yang </a:t>
              </a:r>
              <a:r>
                <a:rPr lang="en-US" sz="2000" dirty="0" err="1">
                  <a:solidFill>
                    <a:srgbClr val="3F3F3F"/>
                  </a:solidFill>
                  <a:cs typeface="Calibri"/>
                  <a:sym typeface="Calibri"/>
                </a:rPr>
                <a:t>besar</a:t>
              </a:r>
              <a:r>
                <a:rPr lang="en-US" sz="2000" dirty="0">
                  <a:solidFill>
                    <a:srgbClr val="3F3F3F"/>
                  </a:solidFill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rgbClr val="3F3F3F"/>
                  </a:solidFill>
                  <a:cs typeface="Calibri"/>
                  <a:sym typeface="Calibri"/>
                </a:rPr>
                <a:t>tetapi</a:t>
              </a:r>
              <a:r>
                <a:rPr lang="en-US" sz="2000" dirty="0">
                  <a:solidFill>
                    <a:srgbClr val="3F3F3F"/>
                  </a:solidFill>
                  <a:cs typeface="Calibri"/>
                  <a:sym typeface="Calibri"/>
                </a:rPr>
                <a:t> </a:t>
              </a:r>
              <a:r>
                <a:rPr lang="en-US" sz="2000" dirty="0" smtClean="0">
                  <a:solidFill>
                    <a:srgbClr val="3F3F3F"/>
                  </a:solidFill>
                  <a:cs typeface="Calibri"/>
                  <a:sym typeface="Calibri"/>
                </a:rPr>
                <a:t>   </a:t>
              </a:r>
              <a:r>
                <a:rPr lang="en-US" sz="2000" dirty="0" err="1" smtClean="0">
                  <a:solidFill>
                    <a:srgbClr val="3F3F3F"/>
                  </a:solidFill>
                  <a:cs typeface="Calibri"/>
                  <a:sym typeface="Calibri"/>
                </a:rPr>
                <a:t>tidak</a:t>
              </a:r>
              <a:r>
                <a:rPr lang="en-US" sz="2000" dirty="0" smtClean="0">
                  <a:solidFill>
                    <a:srgbClr val="3F3F3F"/>
                  </a:solidFill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rgbClr val="3F3F3F"/>
                  </a:solidFill>
                  <a:cs typeface="Calibri"/>
                  <a:sym typeface="Calibri"/>
                </a:rPr>
                <a:t>melewati</a:t>
              </a:r>
              <a:r>
                <a:rPr lang="en-US" sz="2000" dirty="0">
                  <a:solidFill>
                    <a:srgbClr val="3F3F3F"/>
                  </a:solidFill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rgbClr val="3F3F3F"/>
                  </a:solidFill>
                  <a:cs typeface="Calibri"/>
                  <a:sym typeface="Calibri"/>
                </a:rPr>
                <a:t>kotak</a:t>
              </a:r>
              <a:r>
                <a:rPr lang="en-US" sz="2000" dirty="0">
                  <a:solidFill>
                    <a:srgbClr val="3F3F3F"/>
                  </a:solidFill>
                  <a:cs typeface="Calibri"/>
                  <a:sym typeface="Calibri"/>
                </a:rPr>
                <a:t> .</a:t>
              </a:r>
            </a:p>
            <a:p>
              <a:pPr marL="85725" lvl="0">
                <a:buClr>
                  <a:srgbClr val="3F3F3F"/>
                </a:buClr>
                <a:buSzPts val="2000"/>
              </a:pPr>
              <a:r>
                <a:rPr lang="en-US" sz="2000" dirty="0">
                  <a:solidFill>
                    <a:srgbClr val="3F3F3F"/>
                  </a:solidFill>
                  <a:cs typeface="Calibri"/>
                  <a:sym typeface="Calibri"/>
                </a:rPr>
                <a:t>      </a:t>
              </a:r>
              <a:r>
                <a:rPr lang="en-US" sz="2000" dirty="0" smtClean="0">
                  <a:solidFill>
                    <a:srgbClr val="3F3F3F"/>
                  </a:solidFill>
                  <a:cs typeface="Calibri"/>
                  <a:sym typeface="Calibri"/>
                </a:rPr>
                <a:t>  </a:t>
              </a:r>
              <a:r>
                <a:rPr lang="en-US" sz="2000" b="1" dirty="0" err="1" smtClean="0">
                  <a:solidFill>
                    <a:srgbClr val="3F3F3F"/>
                  </a:solidFill>
                  <a:cs typeface="Calibri"/>
                  <a:sym typeface="Calibri"/>
                </a:rPr>
                <a:t>Contoh</a:t>
              </a:r>
              <a:r>
                <a:rPr lang="en-US" sz="2000" b="1" dirty="0">
                  <a:solidFill>
                    <a:srgbClr val="3F3F3F"/>
                  </a:solidFill>
                  <a:cs typeface="Calibri"/>
                  <a:sym typeface="Calibri"/>
                </a:rPr>
                <a:t>: </a:t>
              </a:r>
              <a:endParaRPr lang="en-US" sz="2000" b="1" dirty="0"/>
            </a:p>
            <a:p>
              <a:pPr marL="85725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  <a:buFont typeface="Calibri"/>
                <a:buNone/>
              </a:pPr>
              <a:endParaRPr lang="en-US" sz="2000" b="0" u="none" strike="noStrike" cap="none" dirty="0" smtClean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85725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  <a:buFont typeface="Calibri"/>
                <a:buNone/>
              </a:pPr>
              <a:endParaRPr lang="en-US" sz="2000" b="0" u="none" strike="noStrike" cap="none" dirty="0" smtClean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" name="Google Shape;664;p12"/>
          <p:cNvGrpSpPr/>
          <p:nvPr/>
        </p:nvGrpSpPr>
        <p:grpSpPr>
          <a:xfrm>
            <a:off x="135660" y="5408412"/>
            <a:ext cx="972000" cy="972000"/>
            <a:chOff x="3786960" y="4440204"/>
            <a:chExt cx="1260000" cy="1260000"/>
          </a:xfrm>
          <a:solidFill>
            <a:schemeClr val="bg1"/>
          </a:solidFill>
        </p:grpSpPr>
        <p:sp>
          <p:nvSpPr>
            <p:cNvPr id="40" name="Google Shape;665;p12"/>
            <p:cNvSpPr/>
            <p:nvPr/>
          </p:nvSpPr>
          <p:spPr>
            <a:xfrm>
              <a:off x="3786960" y="4440204"/>
              <a:ext cx="1260000" cy="1260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" name="Google Shape;666;p12" descr="Clipboard Partially Checked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57083" y="4599687"/>
              <a:ext cx="914400" cy="914400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42" name="image49.png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3718706" y="6158851"/>
            <a:ext cx="1975485" cy="569595"/>
          </a:xfrm>
          <a:prstGeom prst="rect">
            <a:avLst/>
          </a:prstGeom>
          <a:ln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410" y="3343104"/>
            <a:ext cx="1571546" cy="254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472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A87"/>
        </a:soli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2"/>
          <p:cNvSpPr txBox="1">
            <a:spLocks noGrp="1"/>
          </p:cNvSpPr>
          <p:nvPr>
            <p:ph type="sldNum" idx="12"/>
          </p:nvPr>
        </p:nvSpPr>
        <p:spPr>
          <a:xfrm>
            <a:off x="9474200" y="64848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D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5" name="Google Shape;655;p12"/>
          <p:cNvGrpSpPr/>
          <p:nvPr/>
        </p:nvGrpSpPr>
        <p:grpSpPr>
          <a:xfrm>
            <a:off x="148210" y="1179604"/>
            <a:ext cx="972000" cy="972000"/>
            <a:chOff x="3786960" y="4440204"/>
            <a:chExt cx="1260000" cy="1260000"/>
          </a:xfrm>
          <a:solidFill>
            <a:schemeClr val="bg1"/>
          </a:solidFill>
        </p:grpSpPr>
        <p:sp>
          <p:nvSpPr>
            <p:cNvPr id="656" name="Google Shape;656;p12"/>
            <p:cNvSpPr/>
            <p:nvPr/>
          </p:nvSpPr>
          <p:spPr>
            <a:xfrm>
              <a:off x="3786960" y="4440204"/>
              <a:ext cx="1260000" cy="1260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7" name="Google Shape;657;p12" descr="Clipboard Partially Checked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57083" y="4599687"/>
              <a:ext cx="914400" cy="91440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658" name="Google Shape;658;p12"/>
          <p:cNvGrpSpPr/>
          <p:nvPr/>
        </p:nvGrpSpPr>
        <p:grpSpPr>
          <a:xfrm>
            <a:off x="1168924" y="969257"/>
            <a:ext cx="10036775" cy="1461132"/>
            <a:chOff x="814891" y="10857989"/>
            <a:chExt cx="1750018" cy="9714893"/>
          </a:xfrm>
        </p:grpSpPr>
        <p:sp>
          <p:nvSpPr>
            <p:cNvPr id="659" name="Google Shape;659;p12"/>
            <p:cNvSpPr/>
            <p:nvPr/>
          </p:nvSpPr>
          <p:spPr>
            <a:xfrm>
              <a:off x="814891" y="11166743"/>
              <a:ext cx="1747668" cy="9406139"/>
            </a:xfrm>
            <a:prstGeom prst="roundRect">
              <a:avLst>
                <a:gd name="adj" fmla="val 10764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2"/>
            <p:cNvSpPr txBox="1"/>
            <p:nvPr/>
          </p:nvSpPr>
          <p:spPr>
            <a:xfrm>
              <a:off x="817241" y="10857989"/>
              <a:ext cx="1747668" cy="47063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42925" lvl="0" indent="-457200">
                <a:buClr>
                  <a:srgbClr val="3F3F3F"/>
                </a:buClr>
                <a:buSzPts val="2000"/>
                <a:buFont typeface="+mj-lt"/>
                <a:buAutoNum type="arabicPeriod" startAt="4"/>
              </a:pP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Tulislah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angka</a:t>
              </a:r>
              <a:r>
                <a:rPr lang="en-US" sz="2000" dirty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dan</a:t>
              </a:r>
              <a:r>
                <a:rPr lang="en-US" sz="2000" dirty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huruf</a:t>
              </a:r>
              <a:r>
                <a:rPr lang="en-US" sz="2000" dirty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dengan</a:t>
              </a:r>
              <a:r>
                <a:rPr lang="en-US" sz="2000" dirty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jelas</a:t>
              </a:r>
              <a:r>
                <a:rPr lang="en-US" sz="2000" dirty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. </a:t>
              </a:r>
              <a:r>
                <a:rPr lang="en-US" sz="2000" dirty="0" err="1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Penulisan</a:t>
              </a:r>
              <a:r>
                <a:rPr lang="en-US" sz="2000" dirty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angka</a:t>
              </a:r>
              <a:r>
                <a:rPr lang="en-US" sz="2000" dirty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atau</a:t>
              </a:r>
              <a:r>
                <a:rPr lang="en-US" sz="2000" dirty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huruf</a:t>
              </a:r>
              <a:r>
                <a:rPr lang="en-US" sz="2000" dirty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tidak</a:t>
              </a:r>
              <a:r>
                <a:rPr lang="en-US" sz="2000" dirty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boleh</a:t>
              </a:r>
              <a:r>
                <a:rPr lang="en-US" sz="2000" dirty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terputus</a:t>
              </a:r>
              <a:r>
                <a:rPr lang="en-US" sz="2000" dirty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.</a:t>
              </a:r>
            </a:p>
            <a:p>
              <a:pPr marL="85725" lvl="0">
                <a:buClr>
                  <a:srgbClr val="3F3F3F"/>
                </a:buClr>
                <a:buSzPts val="2000"/>
              </a:pPr>
              <a:r>
                <a:rPr lang="en-US" sz="2000" b="1" dirty="0">
                  <a:solidFill>
                    <a:srgbClr val="3F3F3F"/>
                  </a:solidFill>
                  <a:cs typeface="Calibri"/>
                  <a:sym typeface="Calibri"/>
                </a:rPr>
                <a:t>     </a:t>
              </a:r>
              <a:r>
                <a:rPr lang="en-US" sz="2000" b="1" dirty="0" smtClean="0">
                  <a:solidFill>
                    <a:srgbClr val="3F3F3F"/>
                  </a:solidFill>
                  <a:cs typeface="Calibri"/>
                  <a:sym typeface="Calibri"/>
                </a:rPr>
                <a:t>   </a:t>
              </a:r>
              <a:r>
                <a:rPr lang="en-US" sz="2000" b="1" dirty="0" err="1" smtClean="0">
                  <a:solidFill>
                    <a:srgbClr val="3F3F3F"/>
                  </a:solidFill>
                  <a:cs typeface="Calibri"/>
                  <a:sym typeface="Calibri"/>
                </a:rPr>
                <a:t>Contoh</a:t>
              </a:r>
              <a:r>
                <a:rPr lang="en-US" sz="2000" b="1" dirty="0" smtClean="0">
                  <a:solidFill>
                    <a:srgbClr val="3F3F3F"/>
                  </a:solidFill>
                  <a:cs typeface="Calibri"/>
                  <a:sym typeface="Calibri"/>
                </a:rPr>
                <a:t> </a:t>
              </a:r>
              <a:r>
                <a:rPr lang="en-US" sz="2000" b="1" dirty="0">
                  <a:solidFill>
                    <a:srgbClr val="3F3F3F"/>
                  </a:solidFill>
                  <a:cs typeface="Calibri"/>
                  <a:sym typeface="Calibri"/>
                </a:rPr>
                <a:t>:</a:t>
              </a:r>
            </a:p>
          </p:txBody>
        </p:sp>
      </p:grpSp>
      <p:sp>
        <p:nvSpPr>
          <p:cNvPr id="662" name="Google Shape;662;p12"/>
          <p:cNvSpPr/>
          <p:nvPr/>
        </p:nvSpPr>
        <p:spPr>
          <a:xfrm>
            <a:off x="1183629" y="2568096"/>
            <a:ext cx="10022071" cy="1584804"/>
          </a:xfrm>
          <a:prstGeom prst="roundRect">
            <a:avLst>
              <a:gd name="adj" fmla="val 10764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12"/>
          <p:cNvGrpSpPr/>
          <p:nvPr/>
        </p:nvGrpSpPr>
        <p:grpSpPr>
          <a:xfrm>
            <a:off x="132215" y="2835020"/>
            <a:ext cx="972000" cy="972000"/>
            <a:chOff x="3786960" y="4440204"/>
            <a:chExt cx="1260000" cy="1260000"/>
          </a:xfrm>
          <a:solidFill>
            <a:schemeClr val="bg1"/>
          </a:solidFill>
        </p:grpSpPr>
        <p:sp>
          <p:nvSpPr>
            <p:cNvPr id="665" name="Google Shape;665;p12"/>
            <p:cNvSpPr/>
            <p:nvPr/>
          </p:nvSpPr>
          <p:spPr>
            <a:xfrm>
              <a:off x="3786960" y="4440204"/>
              <a:ext cx="1260000" cy="1260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66" name="Google Shape;666;p12" descr="Clipboard Partially Checked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57083" y="4599687"/>
              <a:ext cx="914400" cy="91440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673" name="Google Shape;673;p12"/>
          <p:cNvSpPr/>
          <p:nvPr/>
        </p:nvSpPr>
        <p:spPr>
          <a:xfrm>
            <a:off x="0" y="0"/>
            <a:ext cx="12192000" cy="8708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dist="38100" dir="5400000" algn="t" rotWithShape="0">
              <a:srgbClr val="969F98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8E70A56-8E05-C591-0AE6-ACDB4B852233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7">
            <a:extLst>
              <a:ext uri="{FF2B5EF4-FFF2-40B4-BE49-F238E27FC236}">
                <a16:creationId xmlns:a16="http://schemas.microsoft.com/office/drawing/2014/main" xmlns="" id="{B6088106-A1A2-1DCB-594D-9FA8917F4BE1}"/>
              </a:ext>
            </a:extLst>
          </p:cNvPr>
          <p:cNvSpPr/>
          <p:nvPr/>
        </p:nvSpPr>
        <p:spPr>
          <a:xfrm>
            <a:off x="-11576" y="-49066"/>
            <a:ext cx="6361575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F39C01B-1B0C-C732-9C1A-A4A772C2B3D2}"/>
              </a:ext>
            </a:extLst>
          </p:cNvPr>
          <p:cNvSpPr txBox="1"/>
          <p:nvPr/>
        </p:nvSpPr>
        <p:spPr>
          <a:xfrm>
            <a:off x="8542117" y="141663"/>
            <a:ext cx="322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lihat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buku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pedoman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halaman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smtClean="0">
                <a:solidFill>
                  <a:schemeClr val="bg1"/>
                </a:solidFill>
              </a:rPr>
              <a:t>47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6" name="Google Shape;454;p3"/>
          <p:cNvSpPr txBox="1"/>
          <p:nvPr/>
        </p:nvSpPr>
        <p:spPr>
          <a:xfrm flipH="1">
            <a:off x="0" y="87030"/>
            <a:ext cx="604384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ID" sz="3200" b="1" dirty="0" smtClean="0">
                <a:solidFill>
                  <a:schemeClr val="bg1"/>
                </a:solidFill>
                <a:latin typeface="Century Gothic"/>
                <a:sym typeface="Century Gothic"/>
              </a:rPr>
              <a:t>TERTIB PENGISIAN KUESIONER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719" y="1568719"/>
            <a:ext cx="535622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14986" y="2584343"/>
            <a:ext cx="99643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 startAt="5"/>
            </a:pPr>
            <a:r>
              <a:rPr lang="en-US" sz="2000" dirty="0" smtClean="0"/>
              <a:t>P</a:t>
            </a:r>
            <a:r>
              <a:rPr lang="id-ID" sz="2000" dirty="0" smtClean="0"/>
              <a:t>enulisan </a:t>
            </a:r>
            <a:r>
              <a:rPr lang="id-ID" sz="2000" dirty="0"/>
              <a:t>untuk masing-masing huruf harus terpisah (tidak berdempetan antara satu huruf dengan huruf lainnya</a:t>
            </a:r>
            <a:r>
              <a:rPr lang="id-ID" sz="2000" dirty="0" smtClean="0"/>
              <a:t>).</a:t>
            </a:r>
            <a:endParaRPr lang="en-US" sz="2000" dirty="0" smtClean="0"/>
          </a:p>
          <a:p>
            <a:pPr lvl="0"/>
            <a:r>
              <a:rPr lang="en-US" sz="2000" b="1" dirty="0"/>
              <a:t> </a:t>
            </a:r>
            <a:r>
              <a:rPr lang="en-US" sz="2000" b="1" dirty="0" smtClean="0"/>
              <a:t>    </a:t>
            </a:r>
            <a:r>
              <a:rPr lang="en-US" sz="2000" b="1" dirty="0" err="1" smtClean="0"/>
              <a:t>Contoh</a:t>
            </a:r>
            <a:r>
              <a:rPr lang="en-US" sz="2000" b="1" dirty="0" smtClean="0"/>
              <a:t>:</a:t>
            </a:r>
          </a:p>
          <a:p>
            <a:pPr lvl="0"/>
            <a:endParaRPr lang="en-US" sz="2000" dirty="0"/>
          </a:p>
        </p:txBody>
      </p:sp>
      <p:pic>
        <p:nvPicPr>
          <p:cNvPr id="36" name="image52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320326" y="3361472"/>
            <a:ext cx="3796030" cy="694055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sp>
        <p:nvSpPr>
          <p:cNvPr id="37" name="Google Shape;662;p12"/>
          <p:cNvSpPr/>
          <p:nvPr/>
        </p:nvSpPr>
        <p:spPr>
          <a:xfrm>
            <a:off x="1214986" y="4294936"/>
            <a:ext cx="9980020" cy="889719"/>
          </a:xfrm>
          <a:prstGeom prst="roundRect">
            <a:avLst>
              <a:gd name="adj" fmla="val 10764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>
              <a:buFont typeface="+mj-lt"/>
              <a:buAutoNum type="arabicPeriod" startAt="6"/>
            </a:pPr>
            <a:r>
              <a:rPr lang="id-ID" sz="2000" dirty="0"/>
              <a:t>Apabila ada kesalahan dalam penulisan angka atau huruf, hapus angka atau huruf yang salah tersebut sampai bersih, kemudian tuliskan angka atau huruf yang benar.</a:t>
            </a:r>
            <a:endParaRPr lang="en-US" sz="2000" dirty="0"/>
          </a:p>
        </p:txBody>
      </p:sp>
      <p:grpSp>
        <p:nvGrpSpPr>
          <p:cNvPr id="38" name="Google Shape;664;p12"/>
          <p:cNvGrpSpPr/>
          <p:nvPr/>
        </p:nvGrpSpPr>
        <p:grpSpPr>
          <a:xfrm>
            <a:off x="170315" y="5395654"/>
            <a:ext cx="972000" cy="972000"/>
            <a:chOff x="3786960" y="4440204"/>
            <a:chExt cx="1260000" cy="1260000"/>
          </a:xfrm>
          <a:solidFill>
            <a:schemeClr val="bg1"/>
          </a:solidFill>
        </p:grpSpPr>
        <p:sp>
          <p:nvSpPr>
            <p:cNvPr id="39" name="Google Shape;665;p12"/>
            <p:cNvSpPr/>
            <p:nvPr/>
          </p:nvSpPr>
          <p:spPr>
            <a:xfrm>
              <a:off x="3786960" y="4440204"/>
              <a:ext cx="1260000" cy="1260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" name="Google Shape;666;p12" descr="Clipboard Partially Checked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57083" y="4599687"/>
              <a:ext cx="914400" cy="91440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42" name="Google Shape;664;p12"/>
          <p:cNvGrpSpPr/>
          <p:nvPr/>
        </p:nvGrpSpPr>
        <p:grpSpPr>
          <a:xfrm>
            <a:off x="146145" y="4253795"/>
            <a:ext cx="972000" cy="972000"/>
            <a:chOff x="3786960" y="4440204"/>
            <a:chExt cx="1260000" cy="1260000"/>
          </a:xfrm>
          <a:solidFill>
            <a:schemeClr val="bg1"/>
          </a:solidFill>
        </p:grpSpPr>
        <p:sp>
          <p:nvSpPr>
            <p:cNvPr id="43" name="Google Shape;665;p12"/>
            <p:cNvSpPr/>
            <p:nvPr/>
          </p:nvSpPr>
          <p:spPr>
            <a:xfrm>
              <a:off x="3786960" y="4440204"/>
              <a:ext cx="1260000" cy="1260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4" name="Google Shape;666;p12" descr="Clipboard Partially Checked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57083" y="4599687"/>
              <a:ext cx="914400" cy="91440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46" name="Google Shape;662;p12"/>
          <p:cNvSpPr/>
          <p:nvPr/>
        </p:nvSpPr>
        <p:spPr>
          <a:xfrm>
            <a:off x="1225681" y="5418944"/>
            <a:ext cx="9980020" cy="993242"/>
          </a:xfrm>
          <a:prstGeom prst="roundRect">
            <a:avLst>
              <a:gd name="adj" fmla="val 10764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222825" y="5427971"/>
            <a:ext cx="99643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 startAt="7"/>
            </a:pPr>
            <a:r>
              <a:rPr lang="id-ID" sz="2000" dirty="0" smtClean="0"/>
              <a:t>Hindari </a:t>
            </a:r>
            <a:r>
              <a:rPr lang="id-ID" sz="2000" dirty="0"/>
              <a:t>penulisan yang terlalu rapat dan coretan. Contoh yang harus </a:t>
            </a:r>
            <a:r>
              <a:rPr lang="id-ID" sz="2000" b="1" u="sng" dirty="0"/>
              <a:t>dihindari</a:t>
            </a:r>
            <a:r>
              <a:rPr lang="id-ID" sz="2000" b="1" dirty="0"/>
              <a:t> :</a:t>
            </a:r>
            <a:endParaRPr lang="en-US" sz="2000" b="1" dirty="0"/>
          </a:p>
          <a:p>
            <a:pPr lvl="0"/>
            <a:r>
              <a:rPr lang="en-US" sz="2000" dirty="0" smtClean="0"/>
              <a:t>        </a:t>
            </a:r>
            <a:endParaRPr lang="en-US" sz="2000" dirty="0"/>
          </a:p>
        </p:txBody>
      </p:sp>
      <p:pic>
        <p:nvPicPr>
          <p:cNvPr id="48" name="image53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872547" y="5881654"/>
            <a:ext cx="3761105" cy="37084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3049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A87"/>
        </a:soli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2"/>
          <p:cNvSpPr txBox="1">
            <a:spLocks noGrp="1"/>
          </p:cNvSpPr>
          <p:nvPr>
            <p:ph type="sldNum" idx="12"/>
          </p:nvPr>
        </p:nvSpPr>
        <p:spPr>
          <a:xfrm>
            <a:off x="9474200" y="64848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D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5" name="Google Shape;655;p12"/>
          <p:cNvGrpSpPr/>
          <p:nvPr/>
        </p:nvGrpSpPr>
        <p:grpSpPr>
          <a:xfrm>
            <a:off x="109320" y="1476414"/>
            <a:ext cx="972000" cy="972000"/>
            <a:chOff x="3786960" y="4440204"/>
            <a:chExt cx="1260000" cy="1260000"/>
          </a:xfrm>
          <a:solidFill>
            <a:schemeClr val="bg1"/>
          </a:solidFill>
        </p:grpSpPr>
        <p:sp>
          <p:nvSpPr>
            <p:cNvPr id="656" name="Google Shape;656;p12"/>
            <p:cNvSpPr/>
            <p:nvPr/>
          </p:nvSpPr>
          <p:spPr>
            <a:xfrm>
              <a:off x="3786960" y="4440204"/>
              <a:ext cx="1260000" cy="1260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7" name="Google Shape;657;p12" descr="Clipboard Partially Checked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57083" y="4599687"/>
              <a:ext cx="914400" cy="91440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658" name="Google Shape;658;p12"/>
          <p:cNvGrpSpPr/>
          <p:nvPr/>
        </p:nvGrpSpPr>
        <p:grpSpPr>
          <a:xfrm>
            <a:off x="1168923" y="969256"/>
            <a:ext cx="10251112" cy="2131312"/>
            <a:chOff x="814891" y="10857989"/>
            <a:chExt cx="1750018" cy="9441433"/>
          </a:xfrm>
        </p:grpSpPr>
        <p:sp>
          <p:nvSpPr>
            <p:cNvPr id="659" name="Google Shape;659;p12"/>
            <p:cNvSpPr/>
            <p:nvPr/>
          </p:nvSpPr>
          <p:spPr>
            <a:xfrm>
              <a:off x="814891" y="10893282"/>
              <a:ext cx="1747668" cy="9406140"/>
            </a:xfrm>
            <a:prstGeom prst="roundRect">
              <a:avLst>
                <a:gd name="adj" fmla="val 10764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2"/>
            <p:cNvSpPr txBox="1"/>
            <p:nvPr/>
          </p:nvSpPr>
          <p:spPr>
            <a:xfrm>
              <a:off x="817241" y="10857989"/>
              <a:ext cx="1747668" cy="58624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42925" lvl="0" indent="-457200">
                <a:buClr>
                  <a:srgbClr val="3F3F3F"/>
                </a:buClr>
                <a:buSzPts val="2000"/>
                <a:buFont typeface="+mj-lt"/>
                <a:buAutoNum type="arabicPeriod"/>
              </a:pP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Menuliskan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nama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di </a:t>
              </a: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tempat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yang </a:t>
              </a: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tersedia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dan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mengisikan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kode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pada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kotak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yang </a:t>
              </a: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tersedia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;</a:t>
              </a:r>
              <a:endParaRPr lang="en-US" sz="2000" dirty="0">
                <a:solidFill>
                  <a:srgbClr val="3F3F3F"/>
                </a:solidFill>
                <a:ea typeface="Calibri"/>
                <a:cs typeface="Calibri"/>
                <a:sym typeface="Calibri"/>
              </a:endParaRPr>
            </a:p>
            <a:p>
              <a:pPr marL="85725" lvl="0">
                <a:buClr>
                  <a:srgbClr val="3F3F3F"/>
                </a:buClr>
                <a:buSzPts val="2000"/>
              </a:pPr>
              <a:r>
                <a:rPr lang="en-US" sz="2000" dirty="0">
                  <a:solidFill>
                    <a:srgbClr val="3F3F3F"/>
                  </a:solidFill>
                  <a:cs typeface="Calibri"/>
                  <a:sym typeface="Calibri"/>
                </a:rPr>
                <a:t>     </a:t>
              </a:r>
              <a:r>
                <a:rPr lang="en-US" sz="2000" dirty="0" smtClean="0">
                  <a:solidFill>
                    <a:srgbClr val="3F3F3F"/>
                  </a:solidFill>
                  <a:cs typeface="Calibri"/>
                  <a:sym typeface="Calibri"/>
                </a:rPr>
                <a:t>   </a:t>
              </a:r>
              <a:r>
                <a:rPr lang="en-US" sz="2000" b="1" dirty="0" err="1" smtClean="0">
                  <a:solidFill>
                    <a:srgbClr val="3F3F3F"/>
                  </a:solidFill>
                  <a:cs typeface="Calibri"/>
                  <a:sym typeface="Calibri"/>
                </a:rPr>
                <a:t>Contoh</a:t>
              </a:r>
              <a:r>
                <a:rPr lang="en-US" sz="2000" b="1" dirty="0" smtClean="0">
                  <a:solidFill>
                    <a:srgbClr val="3F3F3F"/>
                  </a:solidFill>
                  <a:cs typeface="Calibri"/>
                  <a:sym typeface="Calibri"/>
                </a:rPr>
                <a:t> :</a:t>
              </a:r>
            </a:p>
            <a:p>
              <a:pPr marL="85725" lvl="0">
                <a:buClr>
                  <a:srgbClr val="3F3F3F"/>
                </a:buClr>
                <a:buSzPts val="2000"/>
              </a:pPr>
              <a:r>
                <a:rPr lang="en-US" sz="2000" dirty="0" smtClean="0">
                  <a:solidFill>
                    <a:srgbClr val="3F3F3F"/>
                  </a:solidFill>
                  <a:cs typeface="Calibri"/>
                  <a:sym typeface="Calibri"/>
                </a:rPr>
                <a:t>        Blok IV. </a:t>
              </a:r>
              <a:r>
                <a:rPr lang="en-US" sz="2000" dirty="0" err="1" smtClean="0">
                  <a:solidFill>
                    <a:srgbClr val="3F3F3F"/>
                  </a:solidFill>
                  <a:cs typeface="Calibri"/>
                  <a:sym typeface="Calibri"/>
                </a:rPr>
                <a:t>Keterangan</a:t>
              </a:r>
              <a:r>
                <a:rPr lang="en-US" sz="2000" dirty="0" smtClean="0">
                  <a:solidFill>
                    <a:srgbClr val="3F3F3F"/>
                  </a:solidFill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cs typeface="Calibri"/>
                  <a:sym typeface="Calibri"/>
                </a:rPr>
                <a:t>Sosial</a:t>
              </a:r>
              <a:r>
                <a:rPr lang="en-US" sz="2000" dirty="0" smtClean="0">
                  <a:solidFill>
                    <a:srgbClr val="3F3F3F"/>
                  </a:solidFill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cs typeface="Calibri"/>
                  <a:sym typeface="Calibri"/>
                </a:rPr>
                <a:t>Ekonomi</a:t>
              </a:r>
              <a:r>
                <a:rPr lang="en-US" sz="2000" dirty="0" smtClean="0">
                  <a:solidFill>
                    <a:srgbClr val="3F3F3F"/>
                  </a:solidFill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cs typeface="Calibri"/>
                  <a:sym typeface="Calibri"/>
                </a:rPr>
                <a:t>Anggota</a:t>
              </a:r>
              <a:r>
                <a:rPr lang="en-US" sz="2000" dirty="0" smtClean="0">
                  <a:solidFill>
                    <a:srgbClr val="3F3F3F"/>
                  </a:solidFill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cs typeface="Calibri"/>
                  <a:sym typeface="Calibri"/>
                </a:rPr>
                <a:t>Keluarga</a:t>
              </a:r>
              <a:r>
                <a:rPr lang="en-US" sz="2000" dirty="0" smtClean="0">
                  <a:solidFill>
                    <a:srgbClr val="3F3F3F"/>
                  </a:solidFill>
                  <a:cs typeface="Calibri"/>
                  <a:sym typeface="Calibri"/>
                </a:rPr>
                <a:t>, </a:t>
              </a:r>
              <a:r>
                <a:rPr lang="en-US" sz="2000" dirty="0" err="1" smtClean="0">
                  <a:solidFill>
                    <a:srgbClr val="3F3F3F"/>
                  </a:solidFill>
                  <a:cs typeface="Calibri"/>
                  <a:sym typeface="Calibri"/>
                </a:rPr>
                <a:t>pertanyaan</a:t>
              </a:r>
              <a:r>
                <a:rPr lang="en-US" sz="2000" dirty="0" smtClean="0">
                  <a:solidFill>
                    <a:srgbClr val="3F3F3F"/>
                  </a:solidFill>
                  <a:cs typeface="Calibri"/>
                  <a:sym typeface="Calibri"/>
                </a:rPr>
                <a:t> 401 </a:t>
              </a:r>
              <a:r>
                <a:rPr lang="en-US" sz="2000" dirty="0" err="1" smtClean="0">
                  <a:solidFill>
                    <a:srgbClr val="3F3F3F"/>
                  </a:solidFill>
                  <a:cs typeface="Calibri"/>
                  <a:sym typeface="Calibri"/>
                </a:rPr>
                <a:t>dan</a:t>
              </a:r>
              <a:r>
                <a:rPr lang="en-US" sz="2000" dirty="0" smtClean="0">
                  <a:solidFill>
                    <a:srgbClr val="3F3F3F"/>
                  </a:solidFill>
                  <a:cs typeface="Calibri"/>
                  <a:sym typeface="Calibri"/>
                </a:rPr>
                <a:t> 402</a:t>
              </a:r>
            </a:p>
            <a:p>
              <a:pPr marL="85725" lvl="0">
                <a:buClr>
                  <a:srgbClr val="3F3F3F"/>
                </a:buClr>
                <a:buSzPts val="2000"/>
              </a:pPr>
              <a:endParaRPr lang="en-US" sz="2000" dirty="0">
                <a:solidFill>
                  <a:srgbClr val="3F3F3F"/>
                </a:solidFill>
                <a:cs typeface="Calibri"/>
                <a:sym typeface="Calibri"/>
              </a:endParaRPr>
            </a:p>
          </p:txBody>
        </p:sp>
      </p:grpSp>
      <p:sp>
        <p:nvSpPr>
          <p:cNvPr id="662" name="Google Shape;662;p12"/>
          <p:cNvSpPr/>
          <p:nvPr/>
        </p:nvSpPr>
        <p:spPr>
          <a:xfrm>
            <a:off x="1146079" y="3252826"/>
            <a:ext cx="10245822" cy="1471901"/>
          </a:xfrm>
          <a:prstGeom prst="roundRect">
            <a:avLst>
              <a:gd name="adj" fmla="val 10764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12"/>
          <p:cNvGrpSpPr/>
          <p:nvPr/>
        </p:nvGrpSpPr>
        <p:grpSpPr>
          <a:xfrm>
            <a:off x="82412" y="3513050"/>
            <a:ext cx="972000" cy="972000"/>
            <a:chOff x="3786960" y="4440204"/>
            <a:chExt cx="1260000" cy="1260000"/>
          </a:xfrm>
          <a:solidFill>
            <a:schemeClr val="bg1"/>
          </a:solidFill>
        </p:grpSpPr>
        <p:sp>
          <p:nvSpPr>
            <p:cNvPr id="665" name="Google Shape;665;p12"/>
            <p:cNvSpPr/>
            <p:nvPr/>
          </p:nvSpPr>
          <p:spPr>
            <a:xfrm>
              <a:off x="3786960" y="4440204"/>
              <a:ext cx="1260000" cy="1260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66" name="Google Shape;666;p12" descr="Clipboard Partially Checked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57083" y="4599687"/>
              <a:ext cx="914400" cy="91440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673" name="Google Shape;673;p12"/>
          <p:cNvSpPr/>
          <p:nvPr/>
        </p:nvSpPr>
        <p:spPr>
          <a:xfrm>
            <a:off x="0" y="0"/>
            <a:ext cx="12192000" cy="8708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dist="38100" dir="5400000" algn="t" rotWithShape="0">
              <a:srgbClr val="969F98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8E70A56-8E05-C591-0AE6-ACDB4B852233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7">
            <a:extLst>
              <a:ext uri="{FF2B5EF4-FFF2-40B4-BE49-F238E27FC236}">
                <a16:creationId xmlns:a16="http://schemas.microsoft.com/office/drawing/2014/main" xmlns="" id="{B6088106-A1A2-1DCB-594D-9FA8917F4BE1}"/>
              </a:ext>
            </a:extLst>
          </p:cNvPr>
          <p:cNvSpPr/>
          <p:nvPr/>
        </p:nvSpPr>
        <p:spPr>
          <a:xfrm>
            <a:off x="-11576" y="-49066"/>
            <a:ext cx="7127932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F39C01B-1B0C-C732-9C1A-A4A772C2B3D2}"/>
              </a:ext>
            </a:extLst>
          </p:cNvPr>
          <p:cNvSpPr txBox="1"/>
          <p:nvPr/>
        </p:nvSpPr>
        <p:spPr>
          <a:xfrm>
            <a:off x="8542117" y="141663"/>
            <a:ext cx="322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lihat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buku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pedoman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halaman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smtClean="0">
                <a:solidFill>
                  <a:schemeClr val="bg1"/>
                </a:solidFill>
              </a:rPr>
              <a:t>48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6" name="Google Shape;454;p3"/>
          <p:cNvSpPr txBox="1"/>
          <p:nvPr/>
        </p:nvSpPr>
        <p:spPr>
          <a:xfrm flipH="1">
            <a:off x="-11576" y="87030"/>
            <a:ext cx="711635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ID" sz="3200" b="1" dirty="0" smtClean="0">
                <a:solidFill>
                  <a:schemeClr val="bg1"/>
                </a:solidFill>
                <a:latin typeface="Century Gothic"/>
                <a:sym typeface="Century Gothic"/>
              </a:rPr>
              <a:t>TATA CARA PENGISIAN KUESIONER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1272" y="3189795"/>
            <a:ext cx="996434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 startAt="2"/>
            </a:pPr>
            <a:r>
              <a:rPr lang="en-US" sz="2000" dirty="0" err="1" smtClean="0"/>
              <a:t>Melingkari</a:t>
            </a:r>
            <a:r>
              <a:rPr lang="en-US" sz="2000" dirty="0" smtClean="0"/>
              <a:t> </a:t>
            </a:r>
            <a:r>
              <a:rPr lang="en-US" sz="2000" dirty="0" err="1" smtClean="0"/>
              <a:t>kode</a:t>
            </a:r>
            <a:r>
              <a:rPr lang="en-US" sz="2000" dirty="0" smtClean="0"/>
              <a:t> </a:t>
            </a:r>
            <a:r>
              <a:rPr lang="en-US" sz="2000" dirty="0" err="1" smtClean="0"/>
              <a:t>jawaban</a:t>
            </a:r>
            <a:r>
              <a:rPr lang="en-US" sz="2000" dirty="0" smtClean="0"/>
              <a:t>, </a:t>
            </a:r>
            <a:r>
              <a:rPr lang="en-US" sz="2000" dirty="0" err="1" smtClean="0"/>
              <a:t>kemudian</a:t>
            </a:r>
            <a:r>
              <a:rPr lang="en-US" sz="2000" dirty="0" smtClean="0"/>
              <a:t> </a:t>
            </a:r>
            <a:r>
              <a:rPr lang="en-US" sz="2000" dirty="0" err="1" smtClean="0"/>
              <a:t>menuliskan</a:t>
            </a:r>
            <a:r>
              <a:rPr lang="en-US" sz="2000" dirty="0" smtClean="0"/>
              <a:t> </a:t>
            </a:r>
            <a:r>
              <a:rPr lang="en-US" sz="2000" dirty="0" err="1" smtClean="0"/>
              <a:t>kode</a:t>
            </a:r>
            <a:r>
              <a:rPr lang="en-US" sz="2000" dirty="0" smtClean="0"/>
              <a:t> </a:t>
            </a:r>
            <a:r>
              <a:rPr lang="en-US" sz="2000" dirty="0" err="1" smtClean="0"/>
              <a:t>ke</a:t>
            </a:r>
            <a:r>
              <a:rPr lang="en-US" sz="2000" dirty="0" smtClean="0"/>
              <a:t> </a:t>
            </a:r>
            <a:r>
              <a:rPr lang="en-US" sz="2000" dirty="0" err="1" smtClean="0"/>
              <a:t>kotak</a:t>
            </a:r>
            <a:r>
              <a:rPr lang="en-US" sz="2000" dirty="0" smtClean="0"/>
              <a:t> yang </a:t>
            </a:r>
            <a:r>
              <a:rPr lang="en-US" sz="2000" dirty="0" err="1" smtClean="0"/>
              <a:t>tersedia</a:t>
            </a:r>
            <a:r>
              <a:rPr lang="en-US" sz="2000" dirty="0" smtClean="0"/>
              <a:t>;</a:t>
            </a:r>
          </a:p>
          <a:p>
            <a:pPr lvl="0"/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b="1" dirty="0" err="1" smtClean="0"/>
              <a:t>Contoh</a:t>
            </a:r>
            <a:r>
              <a:rPr lang="en-US" sz="2000" b="1" dirty="0" smtClean="0"/>
              <a:t>:</a:t>
            </a:r>
          </a:p>
          <a:p>
            <a:pPr lvl="0"/>
            <a:r>
              <a:rPr lang="en-US" sz="2000" dirty="0" smtClean="0"/>
              <a:t>        Blok III. </a:t>
            </a:r>
            <a:r>
              <a:rPr lang="en-US" sz="2000" dirty="0" err="1" smtClean="0"/>
              <a:t>Keterangan</a:t>
            </a:r>
            <a:r>
              <a:rPr lang="en-US" sz="2000" dirty="0" smtClean="0"/>
              <a:t> </a:t>
            </a:r>
            <a:r>
              <a:rPr lang="en-US" sz="2000" dirty="0" err="1" smtClean="0"/>
              <a:t>Perumahan</a:t>
            </a:r>
            <a:r>
              <a:rPr lang="en-US" sz="2000" dirty="0" smtClean="0"/>
              <a:t>, </a:t>
            </a:r>
            <a:r>
              <a:rPr lang="en-US" sz="2000" dirty="0" err="1" smtClean="0"/>
              <a:t>pertanyaan</a:t>
            </a:r>
            <a:r>
              <a:rPr lang="en-US" sz="2000" dirty="0" smtClean="0"/>
              <a:t> 305</a:t>
            </a:r>
          </a:p>
          <a:p>
            <a:pPr lvl="0"/>
            <a:endParaRPr lang="en-US" sz="2000" dirty="0" smtClean="0"/>
          </a:p>
          <a:p>
            <a:pPr lvl="0"/>
            <a:endParaRPr lang="en-US" sz="2000" dirty="0"/>
          </a:p>
        </p:txBody>
      </p:sp>
      <p:grpSp>
        <p:nvGrpSpPr>
          <p:cNvPr id="38" name="Google Shape;664;p12"/>
          <p:cNvGrpSpPr/>
          <p:nvPr/>
        </p:nvGrpSpPr>
        <p:grpSpPr>
          <a:xfrm>
            <a:off x="132215" y="5395654"/>
            <a:ext cx="972000" cy="972000"/>
            <a:chOff x="3786960" y="4440204"/>
            <a:chExt cx="1260000" cy="1260000"/>
          </a:xfrm>
          <a:solidFill>
            <a:schemeClr val="bg1"/>
          </a:solidFill>
        </p:grpSpPr>
        <p:sp>
          <p:nvSpPr>
            <p:cNvPr id="39" name="Google Shape;665;p12"/>
            <p:cNvSpPr/>
            <p:nvPr/>
          </p:nvSpPr>
          <p:spPr>
            <a:xfrm>
              <a:off x="3786960" y="4440204"/>
              <a:ext cx="1260000" cy="1260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" name="Google Shape;666;p12" descr="Clipboard Partially Checked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57083" y="4599687"/>
              <a:ext cx="914400" cy="91440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46" name="Google Shape;662;p12"/>
          <p:cNvSpPr/>
          <p:nvPr/>
        </p:nvSpPr>
        <p:spPr>
          <a:xfrm>
            <a:off x="1139516" y="4821011"/>
            <a:ext cx="10252384" cy="1808390"/>
          </a:xfrm>
          <a:prstGeom prst="roundRect">
            <a:avLst>
              <a:gd name="adj" fmla="val 10764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82651" y="4821011"/>
            <a:ext cx="102373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 startAt="3"/>
            </a:pPr>
            <a:r>
              <a:rPr lang="en-US" sz="2000" dirty="0" err="1" smtClean="0"/>
              <a:t>Menuliskan</a:t>
            </a:r>
            <a:r>
              <a:rPr lang="en-US" sz="2000" dirty="0" smtClean="0"/>
              <a:t> </a:t>
            </a:r>
            <a:r>
              <a:rPr lang="en-US" sz="2000" dirty="0" err="1" smtClean="0"/>
              <a:t>kode</a:t>
            </a:r>
            <a:r>
              <a:rPr lang="en-US" sz="2000" dirty="0" smtClean="0"/>
              <a:t> </a:t>
            </a:r>
            <a:r>
              <a:rPr lang="en-US" sz="2000" dirty="0" err="1" smtClean="0"/>
              <a:t>jawaban</a:t>
            </a:r>
            <a:r>
              <a:rPr lang="en-US" sz="2000" dirty="0" smtClean="0"/>
              <a:t> </a:t>
            </a:r>
            <a:r>
              <a:rPr lang="en-US" sz="2000" dirty="0" err="1" smtClean="0"/>
              <a:t>dari</a:t>
            </a:r>
            <a:r>
              <a:rPr lang="en-US" sz="2000" dirty="0" smtClean="0"/>
              <a:t> </a:t>
            </a:r>
            <a:r>
              <a:rPr lang="en-US" sz="2000" dirty="0" err="1" smtClean="0"/>
              <a:t>setiap</a:t>
            </a:r>
            <a:r>
              <a:rPr lang="en-US" sz="2000" dirty="0" smtClean="0"/>
              <a:t> </a:t>
            </a:r>
            <a:r>
              <a:rPr lang="en-US" sz="2000" dirty="0" err="1" smtClean="0"/>
              <a:t>anggota</a:t>
            </a:r>
            <a:r>
              <a:rPr lang="en-US" sz="2000" dirty="0" smtClean="0"/>
              <a:t> </a:t>
            </a:r>
            <a:r>
              <a:rPr lang="en-US" sz="2000" dirty="0" err="1" smtClean="0"/>
              <a:t>keluarga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kotak</a:t>
            </a:r>
            <a:r>
              <a:rPr lang="en-US" sz="2000" dirty="0" smtClean="0"/>
              <a:t> yang </a:t>
            </a:r>
            <a:r>
              <a:rPr lang="en-US" sz="2000" dirty="0" err="1" smtClean="0"/>
              <a:t>tersedia</a:t>
            </a:r>
            <a:r>
              <a:rPr lang="en-US" sz="2000" dirty="0" smtClean="0"/>
              <a:t> (</a:t>
            </a:r>
            <a:r>
              <a:rPr lang="en-US" sz="2000" dirty="0" err="1" smtClean="0"/>
              <a:t>tidak</a:t>
            </a:r>
            <a:r>
              <a:rPr lang="en-US" sz="2000" dirty="0" smtClean="0"/>
              <a:t> </a:t>
            </a:r>
            <a:r>
              <a:rPr lang="en-US" sz="2000" dirty="0" err="1" smtClean="0"/>
              <a:t>perlu</a:t>
            </a:r>
            <a:r>
              <a:rPr lang="en-US" sz="2000" dirty="0" smtClean="0"/>
              <a:t> </a:t>
            </a:r>
            <a:r>
              <a:rPr lang="en-US" sz="2000" dirty="0" err="1" smtClean="0"/>
              <a:t>melingkari</a:t>
            </a:r>
            <a:r>
              <a:rPr lang="en-US" sz="2000" dirty="0" smtClean="0"/>
              <a:t> </a:t>
            </a:r>
            <a:r>
              <a:rPr lang="en-US" sz="2000" dirty="0" err="1" smtClean="0"/>
              <a:t>kode</a:t>
            </a:r>
            <a:r>
              <a:rPr lang="en-US" sz="2000" dirty="0" smtClean="0"/>
              <a:t> </a:t>
            </a:r>
            <a:r>
              <a:rPr lang="en-US" sz="2000" dirty="0" err="1" smtClean="0"/>
              <a:t>jawaban</a:t>
            </a:r>
            <a:r>
              <a:rPr lang="en-US" sz="2000" dirty="0" smtClean="0"/>
              <a:t>);</a:t>
            </a:r>
          </a:p>
          <a:p>
            <a:pPr lvl="0"/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b="1" dirty="0" err="1" smtClean="0"/>
              <a:t>Contoh</a:t>
            </a:r>
            <a:r>
              <a:rPr lang="en-US" sz="2000" b="1" dirty="0" smtClean="0"/>
              <a:t>:</a:t>
            </a:r>
          </a:p>
          <a:p>
            <a:pPr lvl="0"/>
            <a:r>
              <a:rPr lang="en-US" sz="2000" dirty="0" smtClean="0"/>
              <a:t>        Blok IV. </a:t>
            </a:r>
            <a:r>
              <a:rPr lang="en-US" sz="2000" dirty="0" err="1"/>
              <a:t>Keterangan</a:t>
            </a:r>
            <a:r>
              <a:rPr lang="en-US" sz="2000" dirty="0"/>
              <a:t> </a:t>
            </a:r>
            <a:r>
              <a:rPr lang="en-US" sz="2000" dirty="0" err="1" smtClean="0"/>
              <a:t>Sosial</a:t>
            </a:r>
            <a:r>
              <a:rPr lang="en-US" sz="2000" dirty="0" smtClean="0"/>
              <a:t> </a:t>
            </a:r>
            <a:r>
              <a:rPr lang="en-US" sz="2000" dirty="0" err="1" smtClean="0"/>
              <a:t>Ekonomi</a:t>
            </a:r>
            <a:r>
              <a:rPr lang="en-US" sz="2000" dirty="0" smtClean="0"/>
              <a:t> </a:t>
            </a:r>
            <a:r>
              <a:rPr lang="en-US" sz="2000" dirty="0" err="1" smtClean="0"/>
              <a:t>Anggota</a:t>
            </a:r>
            <a:r>
              <a:rPr lang="en-US" sz="2000" dirty="0" smtClean="0"/>
              <a:t> </a:t>
            </a:r>
            <a:r>
              <a:rPr lang="en-US" sz="2000" dirty="0" err="1" smtClean="0"/>
              <a:t>Keluarga</a:t>
            </a:r>
            <a:r>
              <a:rPr lang="en-US" sz="2000" dirty="0" smtClean="0"/>
              <a:t>, </a:t>
            </a:r>
            <a:r>
              <a:rPr lang="en-US" sz="2000" dirty="0" err="1"/>
              <a:t>pertanyaan</a:t>
            </a:r>
            <a:r>
              <a:rPr lang="en-US" sz="2000" dirty="0"/>
              <a:t> </a:t>
            </a:r>
            <a:r>
              <a:rPr lang="en-US" sz="2000" dirty="0" smtClean="0"/>
              <a:t>427</a:t>
            </a:r>
          </a:p>
          <a:p>
            <a:pPr lvl="0"/>
            <a:endParaRPr lang="en-US" sz="2000" dirty="0"/>
          </a:p>
          <a:p>
            <a:pPr lvl="0"/>
            <a:r>
              <a:rPr lang="en-US" sz="2000" dirty="0" smtClean="0"/>
              <a:t>        </a:t>
            </a:r>
            <a:endParaRPr lang="en-US" sz="2000" dirty="0"/>
          </a:p>
        </p:txBody>
      </p:sp>
      <p:pic>
        <p:nvPicPr>
          <p:cNvPr id="32" name="image54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752215" y="2029642"/>
            <a:ext cx="4484370" cy="998855"/>
          </a:xfrm>
          <a:prstGeom prst="rect">
            <a:avLst/>
          </a:prstGeom>
          <a:ln/>
        </p:spPr>
      </p:pic>
      <p:pic>
        <p:nvPicPr>
          <p:cNvPr id="33" name="image50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752215" y="4218601"/>
            <a:ext cx="4519295" cy="347345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pic>
        <p:nvPicPr>
          <p:cNvPr id="27" name="Picture 2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83"/>
          <a:stretch>
            <a:fillRect/>
          </a:stretch>
        </p:blipFill>
        <p:spPr>
          <a:xfrm>
            <a:off x="3816985" y="6161596"/>
            <a:ext cx="4419600" cy="4121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994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A87"/>
        </a:soli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662;p12"/>
          <p:cNvSpPr/>
          <p:nvPr/>
        </p:nvSpPr>
        <p:spPr>
          <a:xfrm>
            <a:off x="1243098" y="1473019"/>
            <a:ext cx="10195279" cy="1767980"/>
          </a:xfrm>
          <a:prstGeom prst="roundRect">
            <a:avLst>
              <a:gd name="adj" fmla="val 10764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12"/>
          <p:cNvSpPr txBox="1">
            <a:spLocks noGrp="1"/>
          </p:cNvSpPr>
          <p:nvPr>
            <p:ph type="sldNum" idx="12"/>
          </p:nvPr>
        </p:nvSpPr>
        <p:spPr>
          <a:xfrm>
            <a:off x="9474200" y="64848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D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5" name="Google Shape;655;p12"/>
          <p:cNvGrpSpPr/>
          <p:nvPr/>
        </p:nvGrpSpPr>
        <p:grpSpPr>
          <a:xfrm>
            <a:off x="109320" y="1820168"/>
            <a:ext cx="972000" cy="972000"/>
            <a:chOff x="3786960" y="4440204"/>
            <a:chExt cx="1260000" cy="1260000"/>
          </a:xfrm>
          <a:solidFill>
            <a:schemeClr val="bg1"/>
          </a:solidFill>
        </p:grpSpPr>
        <p:sp>
          <p:nvSpPr>
            <p:cNvPr id="656" name="Google Shape;656;p12"/>
            <p:cNvSpPr/>
            <p:nvPr/>
          </p:nvSpPr>
          <p:spPr>
            <a:xfrm>
              <a:off x="3786960" y="4440204"/>
              <a:ext cx="1260000" cy="1260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7" name="Google Shape;657;p12" descr="Clipboard Partially Checked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57083" y="4599687"/>
              <a:ext cx="914400" cy="914400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658" name="Google Shape;658;p12"/>
          <p:cNvGrpSpPr/>
          <p:nvPr/>
        </p:nvGrpSpPr>
        <p:grpSpPr>
          <a:xfrm>
            <a:off x="1229130" y="3714259"/>
            <a:ext cx="10209422" cy="2619135"/>
            <a:chOff x="825198" y="18673322"/>
            <a:chExt cx="1747698" cy="9406139"/>
          </a:xfrm>
        </p:grpSpPr>
        <p:sp>
          <p:nvSpPr>
            <p:cNvPr id="659" name="Google Shape;659;p12"/>
            <p:cNvSpPr/>
            <p:nvPr/>
          </p:nvSpPr>
          <p:spPr>
            <a:xfrm>
              <a:off x="825228" y="18673322"/>
              <a:ext cx="1747668" cy="9406139"/>
            </a:xfrm>
            <a:prstGeom prst="roundRect">
              <a:avLst>
                <a:gd name="adj" fmla="val 10764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5400000" algn="t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endPara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2"/>
            <p:cNvSpPr txBox="1"/>
            <p:nvPr/>
          </p:nvSpPr>
          <p:spPr>
            <a:xfrm>
              <a:off x="825198" y="18698177"/>
              <a:ext cx="1747668" cy="57017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542925" lvl="0" indent="-457200">
                <a:buClr>
                  <a:srgbClr val="3F3F3F"/>
                </a:buClr>
                <a:buSzPts val="2000"/>
                <a:buFont typeface="+mj-lt"/>
                <a:buAutoNum type="arabicPeriod" startAt="5"/>
              </a:pP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Membiarkan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kotak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tidak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terisi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apabila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suatu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rincian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atau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pertanyaan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tidak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perlu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diisi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karena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aturan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, </a:t>
              </a: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misalnya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harus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dilewati</a:t>
              </a:r>
              <a:r>
                <a:rPr lang="en-US" sz="2000" dirty="0" smtClean="0">
                  <a:solidFill>
                    <a:srgbClr val="3F3F3F"/>
                  </a:solidFill>
                  <a:ea typeface="Calibri"/>
                  <a:cs typeface="Calibri"/>
                  <a:sym typeface="Calibri"/>
                </a:rPr>
                <a:t>;</a:t>
              </a:r>
              <a:endParaRPr lang="en-US" sz="2000" dirty="0">
                <a:solidFill>
                  <a:srgbClr val="3F3F3F"/>
                </a:solidFill>
                <a:ea typeface="Calibri"/>
                <a:cs typeface="Calibri"/>
                <a:sym typeface="Calibri"/>
              </a:endParaRPr>
            </a:p>
            <a:p>
              <a:pPr marL="85725" lvl="0">
                <a:buClr>
                  <a:srgbClr val="3F3F3F"/>
                </a:buClr>
                <a:buSzPts val="2000"/>
              </a:pPr>
              <a:r>
                <a:rPr lang="en-US" sz="2000" dirty="0">
                  <a:solidFill>
                    <a:srgbClr val="3F3F3F"/>
                  </a:solidFill>
                  <a:cs typeface="Calibri"/>
                  <a:sym typeface="Calibri"/>
                </a:rPr>
                <a:t>     </a:t>
              </a:r>
              <a:r>
                <a:rPr lang="en-US" sz="2000" dirty="0" smtClean="0">
                  <a:solidFill>
                    <a:srgbClr val="3F3F3F"/>
                  </a:solidFill>
                  <a:cs typeface="Calibri"/>
                  <a:sym typeface="Calibri"/>
                </a:rPr>
                <a:t>   </a:t>
              </a:r>
              <a:r>
                <a:rPr lang="en-US" sz="2000" b="1" dirty="0" err="1" smtClean="0">
                  <a:solidFill>
                    <a:srgbClr val="3F3F3F"/>
                  </a:solidFill>
                  <a:cs typeface="Calibri"/>
                  <a:sym typeface="Calibri"/>
                </a:rPr>
                <a:t>Contoh</a:t>
              </a:r>
              <a:r>
                <a:rPr lang="en-US" sz="2000" b="1" dirty="0" smtClean="0">
                  <a:solidFill>
                    <a:srgbClr val="3F3F3F"/>
                  </a:solidFill>
                  <a:cs typeface="Calibri"/>
                  <a:sym typeface="Calibri"/>
                </a:rPr>
                <a:t> :</a:t>
              </a:r>
            </a:p>
            <a:p>
              <a:pPr marL="85725" lvl="0">
                <a:buClr>
                  <a:srgbClr val="3F3F3F"/>
                </a:buClr>
                <a:buSzPts val="2000"/>
              </a:pPr>
              <a:r>
                <a:rPr lang="en-US" sz="2000" dirty="0" smtClean="0">
                  <a:solidFill>
                    <a:srgbClr val="3F3F3F"/>
                  </a:solidFill>
                  <a:cs typeface="Calibri"/>
                  <a:sym typeface="Calibri"/>
                </a:rPr>
                <a:t>        Blok III. </a:t>
              </a:r>
              <a:r>
                <a:rPr lang="en-US" sz="2000" dirty="0" err="1" smtClean="0">
                  <a:solidFill>
                    <a:srgbClr val="3F3F3F"/>
                  </a:solidFill>
                  <a:cs typeface="Calibri"/>
                  <a:sym typeface="Calibri"/>
                </a:rPr>
                <a:t>Keterangan</a:t>
              </a:r>
              <a:r>
                <a:rPr lang="en-US" sz="2000" dirty="0" smtClean="0">
                  <a:solidFill>
                    <a:srgbClr val="3F3F3F"/>
                  </a:solidFill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cs typeface="Calibri"/>
                  <a:sym typeface="Calibri"/>
                </a:rPr>
                <a:t>Perumahan</a:t>
              </a:r>
              <a:r>
                <a:rPr lang="en-US" sz="2000" dirty="0" smtClean="0">
                  <a:solidFill>
                    <a:srgbClr val="3F3F3F"/>
                  </a:solidFill>
                  <a:cs typeface="Calibri"/>
                  <a:sym typeface="Calibri"/>
                </a:rPr>
                <a:t>, </a:t>
              </a:r>
              <a:r>
                <a:rPr lang="en-US" sz="2000" dirty="0" err="1" smtClean="0">
                  <a:solidFill>
                    <a:srgbClr val="3F3F3F"/>
                  </a:solidFill>
                  <a:cs typeface="Calibri"/>
                  <a:sym typeface="Calibri"/>
                </a:rPr>
                <a:t>pertanyaan</a:t>
              </a:r>
              <a:r>
                <a:rPr lang="en-US" sz="2000" dirty="0" smtClean="0">
                  <a:solidFill>
                    <a:srgbClr val="3F3F3F"/>
                  </a:solidFill>
                  <a:cs typeface="Calibri"/>
                  <a:sym typeface="Calibri"/>
                </a:rPr>
                <a:t> 301b </a:t>
              </a:r>
              <a:r>
                <a:rPr lang="en-US" sz="2000" dirty="0" err="1" smtClean="0">
                  <a:solidFill>
                    <a:srgbClr val="3F3F3F"/>
                  </a:solidFill>
                  <a:cs typeface="Calibri"/>
                  <a:sym typeface="Calibri"/>
                </a:rPr>
                <a:t>dilewati</a:t>
              </a:r>
              <a:r>
                <a:rPr lang="en-US" sz="2000" dirty="0" smtClean="0">
                  <a:solidFill>
                    <a:srgbClr val="3F3F3F"/>
                  </a:solidFill>
                  <a:cs typeface="Calibri"/>
                  <a:sym typeface="Calibri"/>
                </a:rPr>
                <a:t> </a:t>
              </a:r>
              <a:r>
                <a:rPr lang="en-US" sz="2000" dirty="0" err="1" smtClean="0">
                  <a:solidFill>
                    <a:srgbClr val="3F3F3F"/>
                  </a:solidFill>
                  <a:cs typeface="Calibri"/>
                  <a:sym typeface="Calibri"/>
                </a:rPr>
                <a:t>karena</a:t>
              </a:r>
              <a:r>
                <a:rPr lang="en-US" sz="2000" dirty="0" smtClean="0">
                  <a:solidFill>
                    <a:srgbClr val="3F3F3F"/>
                  </a:solidFill>
                  <a:cs typeface="Calibri"/>
                  <a:sym typeface="Calibri"/>
                </a:rPr>
                <a:t> 301a </a:t>
              </a:r>
              <a:r>
                <a:rPr lang="en-US" sz="2000" dirty="0" err="1" smtClean="0">
                  <a:solidFill>
                    <a:srgbClr val="3F3F3F"/>
                  </a:solidFill>
                  <a:cs typeface="Calibri"/>
                  <a:sym typeface="Calibri"/>
                </a:rPr>
                <a:t>berkode</a:t>
              </a:r>
              <a:r>
                <a:rPr lang="en-US" sz="2000" dirty="0" smtClean="0">
                  <a:solidFill>
                    <a:srgbClr val="3F3F3F"/>
                  </a:solidFill>
                  <a:cs typeface="Calibri"/>
                  <a:sym typeface="Calibri"/>
                </a:rPr>
                <a:t> 2</a:t>
              </a:r>
            </a:p>
            <a:p>
              <a:pPr marL="85725" lvl="0">
                <a:buClr>
                  <a:srgbClr val="3F3F3F"/>
                </a:buClr>
                <a:buSzPts val="2000"/>
              </a:pPr>
              <a:endParaRPr lang="en-US" sz="2000" dirty="0">
                <a:solidFill>
                  <a:srgbClr val="3F3F3F"/>
                </a:solidFill>
                <a:cs typeface="Calibri"/>
                <a:sym typeface="Calibri"/>
              </a:endParaRPr>
            </a:p>
          </p:txBody>
        </p:sp>
      </p:grpSp>
      <p:grpSp>
        <p:nvGrpSpPr>
          <p:cNvPr id="664" name="Google Shape;664;p12"/>
          <p:cNvGrpSpPr/>
          <p:nvPr/>
        </p:nvGrpSpPr>
        <p:grpSpPr>
          <a:xfrm>
            <a:off x="82412" y="4377943"/>
            <a:ext cx="972000" cy="972000"/>
            <a:chOff x="3786960" y="4440204"/>
            <a:chExt cx="1260000" cy="1260000"/>
          </a:xfrm>
          <a:solidFill>
            <a:schemeClr val="bg1"/>
          </a:solidFill>
        </p:grpSpPr>
        <p:sp>
          <p:nvSpPr>
            <p:cNvPr id="665" name="Google Shape;665;p12"/>
            <p:cNvSpPr/>
            <p:nvPr/>
          </p:nvSpPr>
          <p:spPr>
            <a:xfrm>
              <a:off x="3786960" y="4440204"/>
              <a:ext cx="1260000" cy="1260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66" name="Google Shape;666;p12" descr="Clipboard Partially Checked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57083" y="4599687"/>
              <a:ext cx="914400" cy="91440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673" name="Google Shape;673;p12"/>
          <p:cNvSpPr/>
          <p:nvPr/>
        </p:nvSpPr>
        <p:spPr>
          <a:xfrm>
            <a:off x="0" y="0"/>
            <a:ext cx="12192000" cy="8708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dist="38100" dir="5400000" algn="t" rotWithShape="0">
              <a:srgbClr val="969F98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8E70A56-8E05-C591-0AE6-ACDB4B852233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7">
            <a:extLst>
              <a:ext uri="{FF2B5EF4-FFF2-40B4-BE49-F238E27FC236}">
                <a16:creationId xmlns:a16="http://schemas.microsoft.com/office/drawing/2014/main" xmlns="" id="{B6088106-A1A2-1DCB-594D-9FA8917F4BE1}"/>
              </a:ext>
            </a:extLst>
          </p:cNvPr>
          <p:cNvSpPr/>
          <p:nvPr/>
        </p:nvSpPr>
        <p:spPr>
          <a:xfrm>
            <a:off x="-11576" y="-49066"/>
            <a:ext cx="7127932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F39C01B-1B0C-C732-9C1A-A4A772C2B3D2}"/>
              </a:ext>
            </a:extLst>
          </p:cNvPr>
          <p:cNvSpPr txBox="1"/>
          <p:nvPr/>
        </p:nvSpPr>
        <p:spPr>
          <a:xfrm>
            <a:off x="8542117" y="141663"/>
            <a:ext cx="322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lihat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buku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pedoman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halaman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smtClean="0">
                <a:solidFill>
                  <a:schemeClr val="bg1"/>
                </a:solidFill>
              </a:rPr>
              <a:t>48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6" name="Google Shape;454;p3"/>
          <p:cNvSpPr txBox="1"/>
          <p:nvPr/>
        </p:nvSpPr>
        <p:spPr>
          <a:xfrm flipH="1">
            <a:off x="-11576" y="87030"/>
            <a:ext cx="711635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ID" sz="3200" b="1" dirty="0" smtClean="0">
                <a:solidFill>
                  <a:schemeClr val="bg1"/>
                </a:solidFill>
                <a:latin typeface="Century Gothic"/>
                <a:sym typeface="Century Gothic"/>
              </a:rPr>
              <a:t>TATA CARA PENGISIAN KUESIONER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7" name="image72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860165" y="5098766"/>
            <a:ext cx="4471670" cy="117602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sp>
        <p:nvSpPr>
          <p:cNvPr id="30" name="Rectangle 29"/>
          <p:cNvSpPr/>
          <p:nvPr/>
        </p:nvSpPr>
        <p:spPr>
          <a:xfrm>
            <a:off x="1243098" y="1441521"/>
            <a:ext cx="10237384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Font typeface="+mj-lt"/>
              <a:buAutoNum type="arabicPeriod" startAt="4"/>
            </a:pPr>
            <a:r>
              <a:rPr lang="en-US" sz="2000" dirty="0" err="1" smtClean="0"/>
              <a:t>Mengisikan</a:t>
            </a:r>
            <a:r>
              <a:rPr lang="en-US" sz="2000" dirty="0" smtClean="0"/>
              <a:t> </a:t>
            </a:r>
            <a:r>
              <a:rPr lang="en-US" sz="2000" dirty="0" err="1" smtClean="0"/>
              <a:t>jawaban</a:t>
            </a:r>
            <a:r>
              <a:rPr lang="en-US" sz="2000" dirty="0" smtClean="0"/>
              <a:t> </a:t>
            </a:r>
            <a:r>
              <a:rPr lang="en-US" sz="2000" dirty="0" err="1" smtClean="0"/>
              <a:t>responden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tempat</a:t>
            </a:r>
            <a:r>
              <a:rPr lang="en-US" sz="2000" dirty="0" smtClean="0"/>
              <a:t> yang </a:t>
            </a:r>
            <a:r>
              <a:rPr lang="en-US" sz="2000" dirty="0" err="1" smtClean="0"/>
              <a:t>disediakan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langsung</a:t>
            </a:r>
            <a:r>
              <a:rPr lang="en-US" sz="2000" dirty="0" smtClean="0"/>
              <a:t> </a:t>
            </a:r>
            <a:r>
              <a:rPr lang="en-US" sz="2000" dirty="0" err="1" smtClean="0"/>
              <a:t>memindahkan</a:t>
            </a:r>
            <a:r>
              <a:rPr lang="en-US" sz="2000" dirty="0" smtClean="0"/>
              <a:t> </a:t>
            </a:r>
            <a:r>
              <a:rPr lang="en-US" sz="2000" dirty="0" err="1" smtClean="0"/>
              <a:t>pada</a:t>
            </a:r>
            <a:r>
              <a:rPr lang="en-US" sz="2000" dirty="0" smtClean="0"/>
              <a:t> </a:t>
            </a:r>
            <a:r>
              <a:rPr lang="en-US" sz="2000" dirty="0" err="1" smtClean="0"/>
              <a:t>kotak</a:t>
            </a:r>
            <a:r>
              <a:rPr lang="en-US" sz="2000" dirty="0" smtClean="0"/>
              <a:t> yang </a:t>
            </a:r>
            <a:r>
              <a:rPr lang="en-US" sz="2000" dirty="0" err="1" smtClean="0"/>
              <a:t>tersedia</a:t>
            </a:r>
            <a:r>
              <a:rPr lang="en-US" sz="2000" dirty="0" smtClean="0"/>
              <a:t>;</a:t>
            </a:r>
          </a:p>
          <a:p>
            <a:pPr lvl="0"/>
            <a:r>
              <a:rPr lang="en-US" sz="2000" dirty="0"/>
              <a:t> </a:t>
            </a:r>
            <a:r>
              <a:rPr lang="en-US" sz="2000" dirty="0" smtClean="0"/>
              <a:t>       </a:t>
            </a:r>
            <a:r>
              <a:rPr lang="en-US" sz="2000" b="1" dirty="0" err="1" smtClean="0"/>
              <a:t>Contoh</a:t>
            </a:r>
            <a:r>
              <a:rPr lang="en-US" sz="2000" b="1" dirty="0" smtClean="0"/>
              <a:t>:</a:t>
            </a:r>
          </a:p>
          <a:p>
            <a:pPr lvl="0"/>
            <a:r>
              <a:rPr lang="en-US" sz="2000" dirty="0" smtClean="0"/>
              <a:t>        Blok </a:t>
            </a:r>
            <a:r>
              <a:rPr lang="en-US" sz="2000" dirty="0"/>
              <a:t>III. </a:t>
            </a:r>
            <a:r>
              <a:rPr lang="en-US" sz="2000" dirty="0" err="1"/>
              <a:t>Keterangan</a:t>
            </a:r>
            <a:r>
              <a:rPr lang="en-US" sz="2000" dirty="0"/>
              <a:t> </a:t>
            </a:r>
            <a:r>
              <a:rPr lang="en-US" sz="2000" dirty="0" err="1"/>
              <a:t>Perumahan</a:t>
            </a:r>
            <a:r>
              <a:rPr lang="en-US" sz="2000" dirty="0"/>
              <a:t>, </a:t>
            </a:r>
            <a:r>
              <a:rPr lang="en-US" sz="2000" dirty="0" err="1"/>
              <a:t>pertanyaan</a:t>
            </a:r>
            <a:r>
              <a:rPr lang="en-US" sz="2000" dirty="0"/>
              <a:t> </a:t>
            </a:r>
            <a:r>
              <a:rPr lang="en-US" sz="2000" dirty="0" smtClean="0"/>
              <a:t>302</a:t>
            </a:r>
          </a:p>
          <a:p>
            <a:pPr lvl="0"/>
            <a:endParaRPr lang="en-US" sz="2000" dirty="0"/>
          </a:p>
          <a:p>
            <a:pPr lvl="0"/>
            <a:r>
              <a:rPr lang="en-US" sz="2000" dirty="0" smtClean="0"/>
              <a:t>        </a:t>
            </a:r>
            <a:endParaRPr lang="en-US" sz="2000" dirty="0"/>
          </a:p>
        </p:txBody>
      </p:sp>
      <p:pic>
        <p:nvPicPr>
          <p:cNvPr id="31" name="image75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753882" y="2801865"/>
            <a:ext cx="4493260" cy="28448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77692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A87"/>
        </a:soli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2"/>
          <p:cNvSpPr txBox="1">
            <a:spLocks noGrp="1"/>
          </p:cNvSpPr>
          <p:nvPr>
            <p:ph type="sldNum" idx="12"/>
          </p:nvPr>
        </p:nvSpPr>
        <p:spPr>
          <a:xfrm>
            <a:off x="9474200" y="64848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ID" sz="1200" b="0" i="0" u="none" strike="noStrike" cap="none"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12"/>
          <p:cNvGrpSpPr/>
          <p:nvPr/>
        </p:nvGrpSpPr>
        <p:grpSpPr>
          <a:xfrm>
            <a:off x="302404" y="1090080"/>
            <a:ext cx="840762" cy="828424"/>
            <a:chOff x="3786960" y="4440204"/>
            <a:chExt cx="1260000" cy="1260000"/>
          </a:xfrm>
          <a:solidFill>
            <a:schemeClr val="bg1"/>
          </a:solidFill>
        </p:grpSpPr>
        <p:sp>
          <p:nvSpPr>
            <p:cNvPr id="665" name="Google Shape;665;p12"/>
            <p:cNvSpPr/>
            <p:nvPr/>
          </p:nvSpPr>
          <p:spPr>
            <a:xfrm>
              <a:off x="3786960" y="4440204"/>
              <a:ext cx="1260000" cy="1260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66" name="Google Shape;666;p12" descr="Clipboard Partially Checked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57083" y="4599687"/>
              <a:ext cx="914400" cy="91440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673" name="Google Shape;673;p12"/>
          <p:cNvSpPr/>
          <p:nvPr/>
        </p:nvSpPr>
        <p:spPr>
          <a:xfrm>
            <a:off x="0" y="0"/>
            <a:ext cx="12192000" cy="87088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63500" dist="38100" dir="5400000" algn="t" rotWithShape="0">
              <a:srgbClr val="969F98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C8E70A56-8E05-C591-0AE6-ACDB4B852233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7">
            <a:extLst>
              <a:ext uri="{FF2B5EF4-FFF2-40B4-BE49-F238E27FC236}">
                <a16:creationId xmlns:a16="http://schemas.microsoft.com/office/drawing/2014/main" xmlns="" id="{B6088106-A1A2-1DCB-594D-9FA8917F4BE1}"/>
              </a:ext>
            </a:extLst>
          </p:cNvPr>
          <p:cNvSpPr/>
          <p:nvPr/>
        </p:nvSpPr>
        <p:spPr>
          <a:xfrm>
            <a:off x="-11576" y="-49066"/>
            <a:ext cx="7127932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Google Shape;454;p3"/>
          <p:cNvSpPr txBox="1"/>
          <p:nvPr/>
        </p:nvSpPr>
        <p:spPr>
          <a:xfrm flipH="1">
            <a:off x="-11576" y="87030"/>
            <a:ext cx="711635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ID" sz="3200" b="1" dirty="0" smtClean="0">
                <a:solidFill>
                  <a:schemeClr val="bg1"/>
                </a:solidFill>
                <a:latin typeface="Century Gothic"/>
                <a:sym typeface="Century Gothic"/>
              </a:rPr>
              <a:t>TATA CARA PENGISIAN KUESIONER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6" name="Google Shape;662;p12"/>
          <p:cNvSpPr/>
          <p:nvPr/>
        </p:nvSpPr>
        <p:spPr>
          <a:xfrm>
            <a:off x="1343902" y="2879215"/>
            <a:ext cx="10166219" cy="821513"/>
          </a:xfrm>
          <a:prstGeom prst="roundRect">
            <a:avLst>
              <a:gd name="adj" fmla="val 10764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359673" y="2978141"/>
            <a:ext cx="101368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 startAt="7"/>
            </a:pPr>
            <a:r>
              <a:rPr lang="en-US" sz="2000" dirty="0" err="1" smtClean="0"/>
              <a:t>Mencatat</a:t>
            </a:r>
            <a:r>
              <a:rPr lang="en-US" sz="2000" dirty="0" smtClean="0"/>
              <a:t> </a:t>
            </a:r>
            <a:r>
              <a:rPr lang="en-US" sz="2000" dirty="0" err="1" smtClean="0"/>
              <a:t>hal-hal</a:t>
            </a:r>
            <a:r>
              <a:rPr lang="en-US" sz="2000" dirty="0" smtClean="0"/>
              <a:t> yang </a:t>
            </a:r>
            <a:r>
              <a:rPr lang="en-US" sz="2000" dirty="0" err="1" smtClean="0"/>
              <a:t>dianggap</a:t>
            </a:r>
            <a:r>
              <a:rPr lang="en-US" sz="2000" dirty="0" smtClean="0"/>
              <a:t> </a:t>
            </a:r>
            <a:r>
              <a:rPr lang="en-US" sz="2000" dirty="0" err="1" smtClean="0"/>
              <a:t>penting</a:t>
            </a:r>
            <a:r>
              <a:rPr lang="en-US" sz="2000" dirty="0" smtClean="0"/>
              <a:t> di Blok </a:t>
            </a:r>
            <a:r>
              <a:rPr lang="en-US" sz="2000" dirty="0" err="1" smtClean="0"/>
              <a:t>Catatan</a:t>
            </a:r>
            <a:r>
              <a:rPr lang="en-US" sz="2000" dirty="0" smtClean="0"/>
              <a:t>. Blok </a:t>
            </a:r>
            <a:r>
              <a:rPr lang="en-US" sz="2000" dirty="0" err="1" smtClean="0"/>
              <a:t>Catatan</a:t>
            </a:r>
            <a:r>
              <a:rPr lang="en-US" sz="2000" dirty="0" smtClean="0"/>
              <a:t> </a:t>
            </a:r>
            <a:r>
              <a:rPr lang="en-US" sz="2000" dirty="0" err="1" smtClean="0"/>
              <a:t>terisi</a:t>
            </a:r>
            <a:r>
              <a:rPr lang="en-US" sz="2000" dirty="0" smtClean="0"/>
              <a:t> minimal </a:t>
            </a:r>
            <a:r>
              <a:rPr lang="en-US" sz="2000" dirty="0" err="1" smtClean="0"/>
              <a:t>jika</a:t>
            </a:r>
            <a:r>
              <a:rPr lang="en-US" sz="2000" dirty="0" smtClean="0"/>
              <a:t> </a:t>
            </a:r>
            <a:r>
              <a:rPr lang="en-US" sz="2000" dirty="0" err="1" smtClean="0"/>
              <a:t>pertanyaan</a:t>
            </a:r>
            <a:r>
              <a:rPr lang="en-US" sz="2000" dirty="0" smtClean="0"/>
              <a:t> 205 </a:t>
            </a:r>
            <a:r>
              <a:rPr lang="en-US" sz="2000" dirty="0" err="1" smtClean="0"/>
              <a:t>berkode</a:t>
            </a:r>
            <a:r>
              <a:rPr lang="en-US" sz="2000" dirty="0" smtClean="0"/>
              <a:t> 2 </a:t>
            </a:r>
            <a:r>
              <a:rPr lang="en-US" sz="2000" dirty="0" err="1" smtClean="0"/>
              <a:t>s.d</a:t>
            </a:r>
            <a:r>
              <a:rPr lang="en-US" sz="2000" dirty="0" smtClean="0"/>
              <a:t> 5;</a:t>
            </a:r>
          </a:p>
        </p:txBody>
      </p:sp>
      <p:grpSp>
        <p:nvGrpSpPr>
          <p:cNvPr id="28" name="Google Shape;664;p12"/>
          <p:cNvGrpSpPr/>
          <p:nvPr/>
        </p:nvGrpSpPr>
        <p:grpSpPr>
          <a:xfrm>
            <a:off x="329719" y="2854682"/>
            <a:ext cx="840762" cy="828424"/>
            <a:chOff x="3786960" y="4440204"/>
            <a:chExt cx="1260000" cy="1260000"/>
          </a:xfrm>
          <a:solidFill>
            <a:schemeClr val="bg1"/>
          </a:solidFill>
        </p:grpSpPr>
        <p:sp>
          <p:nvSpPr>
            <p:cNvPr id="29" name="Google Shape;665;p12"/>
            <p:cNvSpPr/>
            <p:nvPr/>
          </p:nvSpPr>
          <p:spPr>
            <a:xfrm>
              <a:off x="3786960" y="4440204"/>
              <a:ext cx="1260000" cy="12600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" name="Google Shape;666;p12" descr="Clipboard Partially Checked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57083" y="4599687"/>
              <a:ext cx="914400" cy="914400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20" name="Google Shape;662;p12"/>
          <p:cNvSpPr/>
          <p:nvPr/>
        </p:nvSpPr>
        <p:spPr>
          <a:xfrm>
            <a:off x="1346408" y="1107827"/>
            <a:ext cx="10202331" cy="1088648"/>
          </a:xfrm>
          <a:prstGeom prst="roundRect">
            <a:avLst>
              <a:gd name="adj" fmla="val 10764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457200">
              <a:buFont typeface="+mj-lt"/>
              <a:buAutoNum type="arabicPeriod" startAt="6"/>
            </a:pPr>
            <a:r>
              <a:rPr lang="en-US" sz="2000" dirty="0" err="1"/>
              <a:t>Menuliskan</a:t>
            </a:r>
            <a:r>
              <a:rPr lang="en-US" sz="2000" dirty="0"/>
              <a:t> </a:t>
            </a:r>
            <a:r>
              <a:rPr lang="en-US" sz="2000" dirty="0" err="1"/>
              <a:t>jawaban</a:t>
            </a:r>
            <a:r>
              <a:rPr lang="en-US" sz="2000" dirty="0"/>
              <a:t> </a:t>
            </a:r>
            <a:r>
              <a:rPr lang="en-US" sz="2000" dirty="0" err="1"/>
              <a:t>selengkapnya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membiarkan</a:t>
            </a:r>
            <a:r>
              <a:rPr lang="en-US" sz="2000" dirty="0"/>
              <a:t> </a:t>
            </a:r>
            <a:r>
              <a:rPr lang="en-US" sz="2000" dirty="0" err="1"/>
              <a:t>kosong</a:t>
            </a:r>
            <a:r>
              <a:rPr lang="en-US" sz="2000" dirty="0"/>
              <a:t> </a:t>
            </a:r>
            <a:r>
              <a:rPr lang="en-US" sz="2000" dirty="0" err="1"/>
              <a:t>kotak</a:t>
            </a:r>
            <a:r>
              <a:rPr lang="en-US" sz="2000" dirty="0"/>
              <a:t> yang </a:t>
            </a:r>
            <a:r>
              <a:rPr lang="en-US" sz="2000" dirty="0" err="1"/>
              <a:t>tertulis</a:t>
            </a:r>
            <a:r>
              <a:rPr lang="en-US" sz="2000" dirty="0"/>
              <a:t> “</a:t>
            </a:r>
            <a:r>
              <a:rPr lang="en-US" sz="2000" dirty="0" err="1"/>
              <a:t>Diisi</a:t>
            </a:r>
            <a:r>
              <a:rPr lang="en-US" sz="2000" dirty="0"/>
              <a:t> </a:t>
            </a:r>
            <a:r>
              <a:rPr lang="en-US" sz="2000" dirty="0" err="1"/>
              <a:t>oleh</a:t>
            </a:r>
            <a:r>
              <a:rPr lang="en-US" sz="2000" dirty="0"/>
              <a:t> PML”,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rincian</a:t>
            </a:r>
            <a:r>
              <a:rPr lang="en-US" sz="2000" dirty="0"/>
              <a:t> </a:t>
            </a:r>
            <a:r>
              <a:rPr lang="en-US" sz="2000" dirty="0" err="1"/>
              <a:t>Lapangan</a:t>
            </a:r>
            <a:r>
              <a:rPr lang="en-US" sz="2000" dirty="0"/>
              <a:t> Usaha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pekerjaan</a:t>
            </a:r>
            <a:r>
              <a:rPr lang="en-US" sz="2000" dirty="0"/>
              <a:t> </a:t>
            </a:r>
            <a:r>
              <a:rPr lang="en-US" sz="2000" dirty="0" err="1"/>
              <a:t>utama</a:t>
            </a:r>
            <a:r>
              <a:rPr lang="en-US" sz="2000" dirty="0"/>
              <a:t> ( </a:t>
            </a:r>
            <a:r>
              <a:rPr lang="en-US" sz="2000" dirty="0" err="1"/>
              <a:t>pertanyaan</a:t>
            </a:r>
            <a:r>
              <a:rPr lang="en-US" sz="2000" dirty="0"/>
              <a:t> 417)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Lapangan</a:t>
            </a:r>
            <a:r>
              <a:rPr lang="en-US" sz="2000" dirty="0"/>
              <a:t> Usaha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usaha</a:t>
            </a:r>
            <a:r>
              <a:rPr lang="en-US" sz="2000" dirty="0"/>
              <a:t> yang </a:t>
            </a:r>
            <a:r>
              <a:rPr lang="en-US" sz="2000" dirty="0" err="1"/>
              <a:t>dimiliki</a:t>
            </a:r>
            <a:r>
              <a:rPr lang="en-US" sz="2000" dirty="0"/>
              <a:t> ( </a:t>
            </a:r>
            <a:r>
              <a:rPr lang="en-US" sz="2000" dirty="0" err="1"/>
              <a:t>pertanyaan</a:t>
            </a:r>
            <a:r>
              <a:rPr lang="en-US" sz="2000" dirty="0"/>
              <a:t> 421);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1F39C01B-1B0C-C732-9C1A-A4A772C2B3D2}"/>
              </a:ext>
            </a:extLst>
          </p:cNvPr>
          <p:cNvSpPr txBox="1"/>
          <p:nvPr/>
        </p:nvSpPr>
        <p:spPr>
          <a:xfrm>
            <a:off x="8542117" y="141663"/>
            <a:ext cx="322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lihat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buku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pedoman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halaman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smtClean="0">
                <a:solidFill>
                  <a:schemeClr val="bg1"/>
                </a:solidFill>
              </a:rPr>
              <a:t>49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01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ater, outdoor, water sport, sport">
            <a:extLst>
              <a:ext uri="{FF2B5EF4-FFF2-40B4-BE49-F238E27FC236}">
                <a16:creationId xmlns="" xmlns:a16="http://schemas.microsoft.com/office/drawing/2014/main" id="{6C6E469F-7B15-B4F7-40D1-3F9857CAC2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7" b="750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" y="-10047"/>
            <a:ext cx="12192000" cy="6858000"/>
          </a:xfrm>
          <a:prstGeom prst="rect">
            <a:avLst/>
          </a:prstGeom>
          <a:solidFill>
            <a:srgbClr val="017A87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50016" y="2690510"/>
            <a:ext cx="5940280" cy="163243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1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Terima</a:t>
            </a:r>
            <a:r>
              <a:rPr kumimoji="0" lang="en-US" sz="80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Kasih!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www.bps.go.id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组合 5"/>
          <p:cNvGrpSpPr/>
          <p:nvPr/>
        </p:nvGrpSpPr>
        <p:grpSpPr>
          <a:xfrm rot="10800000">
            <a:off x="5581731" y="4591772"/>
            <a:ext cx="876850" cy="110431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20" name="椭圆 6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1" name="椭圆 7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2" name="椭圆 8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3" name="椭圆 9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4" name="椭圆 10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63176789-B16B-6883-D67F-AA2929E08265}"/>
              </a:ext>
            </a:extLst>
          </p:cNvPr>
          <p:cNvGrpSpPr/>
          <p:nvPr/>
        </p:nvGrpSpPr>
        <p:grpSpPr>
          <a:xfrm>
            <a:off x="54263" y="-10047"/>
            <a:ext cx="2652903" cy="908535"/>
            <a:chOff x="110825" y="8809"/>
            <a:chExt cx="3271581" cy="1116936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22741D8D-0033-D0B3-42E0-D680D1A00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752"/>
            <a:stretch/>
          </p:blipFill>
          <p:spPr>
            <a:xfrm>
              <a:off x="110825" y="8809"/>
              <a:ext cx="924156" cy="110812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DD73480E-99CE-9474-C58A-C321B1F6C2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248"/>
            <a:stretch/>
          </p:blipFill>
          <p:spPr>
            <a:xfrm>
              <a:off x="1034981" y="17617"/>
              <a:ext cx="2347425" cy="1108128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1866FFB2-E1E1-CB82-3490-BBA51A8CB182}"/>
              </a:ext>
            </a:extLst>
          </p:cNvPr>
          <p:cNvGrpSpPr/>
          <p:nvPr/>
        </p:nvGrpSpPr>
        <p:grpSpPr>
          <a:xfrm>
            <a:off x="10297861" y="136115"/>
            <a:ext cx="1572274" cy="615000"/>
            <a:chOff x="9581313" y="136114"/>
            <a:chExt cx="2288821" cy="895281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3DE7A090-607F-6801-0E99-F9F47660A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9581313" y="136114"/>
              <a:ext cx="559010" cy="89528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53B45B9E-0459-2531-AC92-E5EEADEB8641}"/>
                </a:ext>
              </a:extLst>
            </p:cNvPr>
            <p:cNvGrpSpPr/>
            <p:nvPr/>
          </p:nvGrpSpPr>
          <p:grpSpPr>
            <a:xfrm>
              <a:off x="10415508" y="221656"/>
              <a:ext cx="1454626" cy="638282"/>
              <a:chOff x="-4715287" y="1030852"/>
              <a:chExt cx="3876908" cy="1701168"/>
            </a:xfrm>
          </p:grpSpPr>
          <p:pic>
            <p:nvPicPr>
              <p:cNvPr id="12" name="Picture 11" descr="Logo&#10;&#10;Description automatically generated with medium confidence">
                <a:extLst>
                  <a:ext uri="{FF2B5EF4-FFF2-40B4-BE49-F238E27FC236}">
                    <a16:creationId xmlns="" xmlns:a16="http://schemas.microsoft.com/office/drawing/2014/main" id="{28293D34-3F68-02F5-1459-DC614D61A0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3168"/>
              <a:stretch/>
            </p:blipFill>
            <p:spPr>
              <a:xfrm>
                <a:off x="-4715287" y="1031394"/>
                <a:ext cx="1807964" cy="170062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="" xmlns:a16="http://schemas.microsoft.com/office/drawing/2014/main" id="{534F3B32-9666-80A1-A343-521706281E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</a:blip>
              <a:stretch>
                <a:fillRect/>
              </a:stretch>
            </p:blipFill>
            <p:spPr>
              <a:xfrm>
                <a:off x="-2892909" y="1030852"/>
                <a:ext cx="2054530" cy="1700931"/>
              </a:xfrm>
              <a:prstGeom prst="rect">
                <a:avLst/>
              </a:prstGeom>
            </p:spPr>
          </p:pic>
        </p:grpSp>
      </p:grp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9540134F-7CDD-EDB1-97F3-E41D96BC1473}"/>
              </a:ext>
            </a:extLst>
          </p:cNvPr>
          <p:cNvSpPr/>
          <p:nvPr/>
        </p:nvSpPr>
        <p:spPr>
          <a:xfrm>
            <a:off x="0" y="6596390"/>
            <a:ext cx="3190297" cy="26161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lvl="1" indent="12696" defTabSz="1088175" fontAlgn="base">
              <a:spcAft>
                <a:spcPts val="100"/>
              </a:spcAft>
              <a:buClr>
                <a:srgbClr val="0F1B8B"/>
              </a:buClr>
              <a:defRPr/>
            </a:pPr>
            <a:r>
              <a:rPr lang="en-US" sz="1100" b="1" i="1" kern="0" dirty="0" err="1">
                <a:solidFill>
                  <a:schemeClr val="bg1"/>
                </a:solidFill>
              </a:rPr>
              <a:t>Foto</a:t>
            </a:r>
            <a:r>
              <a:rPr lang="en-US" sz="1100" b="1" i="1" kern="0" dirty="0">
                <a:solidFill>
                  <a:schemeClr val="bg1"/>
                </a:solidFill>
              </a:rPr>
              <a:t> oleh: Ir.  Andi </a:t>
            </a:r>
            <a:r>
              <a:rPr lang="en-US" sz="1100" b="1" i="1" kern="0" dirty="0" err="1">
                <a:solidFill>
                  <a:schemeClr val="bg1"/>
                </a:solidFill>
              </a:rPr>
              <a:t>Pranowo</a:t>
            </a:r>
            <a:r>
              <a:rPr lang="en-US" sz="1100" b="1" i="1" kern="0" dirty="0">
                <a:solidFill>
                  <a:schemeClr val="bg1"/>
                </a:solidFill>
              </a:rPr>
              <a:t> (BPS </a:t>
            </a:r>
            <a:r>
              <a:rPr lang="en-US" sz="1100" b="1" i="1" kern="0" dirty="0" err="1">
                <a:solidFill>
                  <a:schemeClr val="bg1"/>
                </a:solidFill>
              </a:rPr>
              <a:t>Kabupaten</a:t>
            </a:r>
            <a:r>
              <a:rPr lang="en-US" sz="1100" b="1" i="1" kern="0" dirty="0">
                <a:solidFill>
                  <a:schemeClr val="bg1"/>
                </a:solidFill>
              </a:rPr>
              <a:t> </a:t>
            </a:r>
            <a:r>
              <a:rPr lang="en-US" sz="1100" b="1" i="1" kern="0" dirty="0" err="1">
                <a:solidFill>
                  <a:schemeClr val="bg1"/>
                </a:solidFill>
              </a:rPr>
              <a:t>Blitar</a:t>
            </a:r>
            <a:r>
              <a:rPr lang="en-US" sz="1100" b="1" i="1" kern="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433EA92-F73E-8954-471B-60742D645B7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672" y="-496336"/>
            <a:ext cx="2475896" cy="175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50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2113</TotalTime>
  <Words>466</Words>
  <Application>Microsoft Office PowerPoint</Application>
  <PresentationFormat>Custom</PresentationFormat>
  <Paragraphs>77</Paragraphs>
  <Slides>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 Made Giri Suyasa</dc:creator>
  <cp:lastModifiedBy>user</cp:lastModifiedBy>
  <cp:revision>66</cp:revision>
  <dcterms:created xsi:type="dcterms:W3CDTF">2022-07-24T08:24:17Z</dcterms:created>
  <dcterms:modified xsi:type="dcterms:W3CDTF">2022-09-08T01:39:36Z</dcterms:modified>
</cp:coreProperties>
</file>